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5"/>
  </p:notesMasterIdLst>
  <p:handoutMasterIdLst>
    <p:handoutMasterId r:id="rId25"/>
  </p:handoutMasterIdLst>
  <p:sldIdLst>
    <p:sldId id="506" r:id="rId3"/>
    <p:sldId id="510" r:id="rId4"/>
    <p:sldId id="527" r:id="rId6"/>
    <p:sldId id="544" r:id="rId7"/>
    <p:sldId id="561" r:id="rId8"/>
    <p:sldId id="701" r:id="rId9"/>
    <p:sldId id="553" r:id="rId10"/>
    <p:sldId id="691" r:id="rId11"/>
    <p:sldId id="551" r:id="rId12"/>
    <p:sldId id="692" r:id="rId13"/>
    <p:sldId id="693" r:id="rId14"/>
    <p:sldId id="694" r:id="rId15"/>
    <p:sldId id="695" r:id="rId16"/>
    <p:sldId id="696" r:id="rId17"/>
    <p:sldId id="697" r:id="rId18"/>
    <p:sldId id="698" r:id="rId19"/>
    <p:sldId id="702" r:id="rId20"/>
    <p:sldId id="699" r:id="rId21"/>
    <p:sldId id="700" r:id="rId22"/>
    <p:sldId id="703" r:id="rId23"/>
    <p:sldId id="522" r:id="rId24"/>
  </p:sldIdLst>
  <p:sldSz cx="9144000" cy="5143500" type="screen16x9"/>
  <p:notesSz cx="6858000" cy="9144000"/>
  <p:custDataLst>
    <p:tags r:id="rId3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E2A6164-6C94-4D72-A808-DBA72125A748}">
          <p14:sldIdLst>
            <p14:sldId id="506"/>
            <p14:sldId id="510"/>
            <p14:sldId id="527"/>
            <p14:sldId id="544"/>
            <p14:sldId id="561"/>
            <p14:sldId id="701"/>
            <p14:sldId id="553"/>
            <p14:sldId id="691"/>
            <p14:sldId id="551"/>
            <p14:sldId id="692"/>
            <p14:sldId id="693"/>
            <p14:sldId id="694"/>
            <p14:sldId id="695"/>
            <p14:sldId id="696"/>
            <p14:sldId id="697"/>
            <p14:sldId id="698"/>
            <p14:sldId id="702"/>
            <p14:sldId id="699"/>
            <p14:sldId id="700"/>
            <p14:sldId id="703"/>
            <p14:sldId id="522"/>
          </p14:sldIdLst>
        </p14:section>
      </p14:sectionLst>
    </p:ext>
    <p:ext uri="{EFAFB233-063F-42B5-8137-9DF3F51BA10A}">
      <p15:sldGuideLst xmlns:p15="http://schemas.microsoft.com/office/powerpoint/2012/main">
        <p15:guide id="1" pos="1849" userDrawn="1">
          <p15:clr>
            <a:srgbClr val="A4A3A4"/>
          </p15:clr>
        </p15:guide>
        <p15:guide id="2" pos="5697" userDrawn="1">
          <p15:clr>
            <a:srgbClr val="A4A3A4"/>
          </p15:clr>
        </p15:guide>
        <p15:guide id="3" orient="horz" pos="3003" userDrawn="1">
          <p15:clr>
            <a:srgbClr val="A4A3A4"/>
          </p15:clr>
        </p15:guide>
        <p15:guide id="4" orient="horz" pos="314" userDrawn="1">
          <p15:clr>
            <a:srgbClr val="A4A3A4"/>
          </p15:clr>
        </p15:guide>
        <p15:guide id="5" orient="horz" pos="3188" userDrawn="1">
          <p15:clr>
            <a:srgbClr val="A4A3A4"/>
          </p15:clr>
        </p15:guide>
        <p15:guide id="6" pos="288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304371"/>
    <a:srgbClr val="FFFFFF"/>
    <a:srgbClr val="243255"/>
    <a:srgbClr val="FED664"/>
    <a:srgbClr val="ACAEF4"/>
    <a:srgbClr val="EEF2F5"/>
    <a:srgbClr val="29323F"/>
    <a:srgbClr val="F2F2F2"/>
    <a:srgbClr val="546553"/>
    <a:srgbClr val="445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52" autoAdjust="0"/>
    <p:restoredTop sz="94660"/>
  </p:normalViewPr>
  <p:slideViewPr>
    <p:cSldViewPr snapToGrid="0" showGuides="1">
      <p:cViewPr varScale="1">
        <p:scale>
          <a:sx n="110" d="100"/>
          <a:sy n="110" d="100"/>
        </p:scale>
        <p:origin x="72" y="62"/>
      </p:cViewPr>
      <p:guideLst>
        <p:guide pos="1849"/>
        <p:guide pos="5697"/>
        <p:guide orient="horz" pos="3003"/>
        <p:guide orient="horz" pos="314"/>
        <p:guide orient="horz" pos="3188"/>
        <p:guide pos="288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0" Type="http://schemas.openxmlformats.org/officeDocument/2006/relationships/tags" Target="tags/tag14.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0S" panose="00020600040101010101" charset="-122"/>
              <a:ea typeface="汉仪旗黑-50S"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0S" panose="00020600040101010101" charset="-122"/>
              </a:rPr>
            </a:fld>
            <a:endParaRPr lang="zh-CN" altLang="en-US">
              <a:latin typeface="汉仪旗黑-50S"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0S" panose="00020600040101010101" charset="-122"/>
              <a:ea typeface="汉仪旗黑-50S"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0S" panose="00020600040101010101" charset="-122"/>
              </a:rPr>
            </a:fld>
            <a:endParaRPr lang="zh-CN" altLang="en-US">
              <a:latin typeface="汉仪旗黑-50S"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0S" panose="00020600040101010101" charset="-122"/>
                <a:ea typeface="汉仪旗黑-50S"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0S" panose="00020600040101010101" charset="-122"/>
                <a:ea typeface="汉仪旗黑-50S"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0S" panose="00020600040101010101" charset="-122"/>
                <a:ea typeface="汉仪旗黑-50S"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0S" panose="00020600040101010101" charset="-122"/>
                <a:ea typeface="汉仪旗黑-50S"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1pPr>
    <a:lvl2pPr marL="4572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2pPr>
    <a:lvl3pPr marL="9144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3pPr>
    <a:lvl4pPr marL="13716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4pPr>
    <a:lvl5pPr marL="18288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Slide Number Placeholder 5"/>
          <p:cNvSpPr>
            <a:spLocks noGrp="1"/>
          </p:cNvSpPr>
          <p:nvPr>
            <p:ph type="sldNum" sz="quarter" idx="4"/>
            <p:custDataLst>
              <p:tags r:id="rId2"/>
            </p:custDataLst>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defRPr>
            </a:lvl1p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Slide Number Placeholder 5"/>
          <p:cNvSpPr>
            <a:spLocks noGrp="1"/>
          </p:cNvSpPr>
          <p:nvPr>
            <p:ph type="sldNum" sz="quarter" idx="4"/>
            <p:custDataLst>
              <p:tags r:id="rId2"/>
            </p:custDataLst>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defRPr>
            </a:lvl1p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2"/>
          <p:cNvSpPr>
            <a:spLocks noGrp="1"/>
          </p:cNvSpPr>
          <p:nvPr>
            <p:ph type="pic" sz="quarter" idx="20"/>
          </p:nvPr>
        </p:nvSpPr>
        <p:spPr>
          <a:xfrm>
            <a:off x="228600" y="1280651"/>
            <a:ext cx="1440000" cy="1440000"/>
          </a:xfrm>
        </p:spPr>
        <p:txBody>
          <a:bodyPr>
            <a:normAutofit/>
          </a:bodyPr>
          <a:lstStyle>
            <a:lvl1pPr marL="0" indent="0" algn="ctr">
              <a:buFontTx/>
              <a:buNone/>
              <a:defRPr sz="1400"/>
            </a:lvl1pPr>
          </a:lstStyle>
          <a:p>
            <a:endParaRPr lang="zh-CN" altLang="en-US"/>
          </a:p>
        </p:txBody>
      </p:sp>
      <p:sp>
        <p:nvSpPr>
          <p:cNvPr id="3" name="图片占位符 2"/>
          <p:cNvSpPr>
            <a:spLocks noGrp="1"/>
          </p:cNvSpPr>
          <p:nvPr>
            <p:ph type="pic" sz="quarter" idx="21"/>
          </p:nvPr>
        </p:nvSpPr>
        <p:spPr>
          <a:xfrm>
            <a:off x="1815738" y="1280651"/>
            <a:ext cx="1440000" cy="1440000"/>
          </a:xfrm>
        </p:spPr>
        <p:txBody>
          <a:bodyPr>
            <a:normAutofit/>
          </a:bodyPr>
          <a:lstStyle>
            <a:lvl1pPr marL="0" indent="0" algn="ctr">
              <a:buFontTx/>
              <a:buNone/>
              <a:defRPr sz="1400"/>
            </a:lvl1pPr>
          </a:lstStyle>
          <a:p>
            <a:endParaRPr lang="zh-CN" altLang="en-US"/>
          </a:p>
        </p:txBody>
      </p:sp>
      <p:sp>
        <p:nvSpPr>
          <p:cNvPr id="4" name="图片占位符 2"/>
          <p:cNvSpPr>
            <a:spLocks noGrp="1"/>
          </p:cNvSpPr>
          <p:nvPr>
            <p:ph type="pic" sz="quarter" idx="22"/>
          </p:nvPr>
        </p:nvSpPr>
        <p:spPr>
          <a:xfrm>
            <a:off x="3402875" y="1280651"/>
            <a:ext cx="1440000" cy="1440000"/>
          </a:xfrm>
        </p:spPr>
        <p:txBody>
          <a:bodyPr>
            <a:normAutofit/>
          </a:bodyPr>
          <a:lstStyle>
            <a:lvl1pPr marL="0" indent="0" algn="ctr">
              <a:buFontTx/>
              <a:buNone/>
              <a:defRPr sz="1400"/>
            </a:lvl1pPr>
          </a:lstStyle>
          <a:p>
            <a:endParaRPr lang="zh-CN" altLang="en-US"/>
          </a:p>
        </p:txBody>
      </p:sp>
      <p:sp>
        <p:nvSpPr>
          <p:cNvPr id="5" name="图片占位符 2"/>
          <p:cNvSpPr>
            <a:spLocks noGrp="1"/>
          </p:cNvSpPr>
          <p:nvPr>
            <p:ph type="pic" sz="quarter" idx="23"/>
          </p:nvPr>
        </p:nvSpPr>
        <p:spPr>
          <a:xfrm>
            <a:off x="228600" y="2887382"/>
            <a:ext cx="1440000" cy="1440000"/>
          </a:xfrm>
        </p:spPr>
        <p:txBody>
          <a:bodyPr>
            <a:normAutofit/>
          </a:bodyPr>
          <a:lstStyle>
            <a:lvl1pPr marL="0" indent="0" algn="ctr">
              <a:buFontTx/>
              <a:buNone/>
              <a:defRPr sz="1400"/>
            </a:lvl1pPr>
          </a:lstStyle>
          <a:p>
            <a:endParaRPr lang="zh-CN" altLang="en-US"/>
          </a:p>
        </p:txBody>
      </p:sp>
      <p:sp>
        <p:nvSpPr>
          <p:cNvPr id="6" name="图片占位符 2"/>
          <p:cNvSpPr>
            <a:spLocks noGrp="1"/>
          </p:cNvSpPr>
          <p:nvPr>
            <p:ph type="pic" sz="quarter" idx="24"/>
          </p:nvPr>
        </p:nvSpPr>
        <p:spPr>
          <a:xfrm>
            <a:off x="1815738" y="2887382"/>
            <a:ext cx="1440000" cy="1440000"/>
          </a:xfrm>
        </p:spPr>
        <p:txBody>
          <a:bodyPr>
            <a:normAutofit/>
          </a:bodyPr>
          <a:lstStyle>
            <a:lvl1pPr marL="0" indent="0" algn="ctr">
              <a:buFontTx/>
              <a:buNone/>
              <a:defRPr sz="1400"/>
            </a:lvl1pPr>
          </a:lstStyle>
          <a:p>
            <a:endParaRPr lang="zh-CN" altLang="en-US"/>
          </a:p>
        </p:txBody>
      </p:sp>
      <p:sp>
        <p:nvSpPr>
          <p:cNvPr id="7" name="图片占位符 2"/>
          <p:cNvSpPr>
            <a:spLocks noGrp="1"/>
          </p:cNvSpPr>
          <p:nvPr>
            <p:ph type="pic" sz="quarter" idx="25"/>
          </p:nvPr>
        </p:nvSpPr>
        <p:spPr>
          <a:xfrm>
            <a:off x="3402875" y="2887382"/>
            <a:ext cx="1440000" cy="1440000"/>
          </a:xfrm>
        </p:spPr>
        <p:txBody>
          <a:bodyPr>
            <a:normAutofit/>
          </a:bodyPr>
          <a:lstStyle>
            <a:lvl1pPr marL="0" indent="0" algn="ctr">
              <a:buFontTx/>
              <a:buNone/>
              <a:defRPr sz="1400"/>
            </a:lvl1pPr>
          </a:lstStyle>
          <a:p>
            <a:endParaRPr lang="zh-CN" altLang="en-US"/>
          </a:p>
        </p:txBody>
      </p:sp>
      <p:sp>
        <p:nvSpPr>
          <p:cNvPr id="8" name="Slide Number Placeholder 5"/>
          <p:cNvSpPr>
            <a:spLocks noGrp="1"/>
          </p:cNvSpPr>
          <p:nvPr>
            <p:ph type="sldNum" sz="quarter" idx="4"/>
            <p:custDataLst>
              <p:tags r:id="rId2"/>
            </p:custDataLst>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defRPr>
            </a:lvl1p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hf hdr="0" ftr="0" dt="0"/>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汉仪旗黑-50S" panose="00020600040101010101" charset="-122"/>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汉仪旗黑-50S" panose="00020600040101010101"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p14:dur="500"/>
    </mc:Choice>
    <mc:Fallback>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汉仪旗黑-50S" panose="00020600040101010101"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汉仪旗黑-50S" panose="00020600040101010101" charset="-122"/>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汉仪旗黑-50S" panose="00020600040101010101" charset="-122"/>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汉仪旗黑-50S" panose="00020600040101010101" charset="-122"/>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汉仪旗黑-50S" panose="00020600040101010101" charset="-122"/>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汉仪旗黑-50S" panose="00020600040101010101" charset="-122"/>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hemeOverride" Target="../theme/themeOverride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webp"/><Relationship Id="rId2" Type="http://schemas.openxmlformats.org/officeDocument/2006/relationships/image" Target="../media/image1.png"/><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2" name="矩形 11"/>
          <p:cNvSpPr/>
          <p:nvPr/>
        </p:nvSpPr>
        <p:spPr bwMode="auto">
          <a:xfrm>
            <a:off x="1850390" y="1452880"/>
            <a:ext cx="5326380" cy="1715770"/>
          </a:xfrm>
          <a:prstGeom prst="rect">
            <a:avLst/>
          </a:prstGeom>
        </p:spPr>
        <p:txBody>
          <a:bodyPr wrap="square">
            <a:spAutoFit/>
          </a:bodyPr>
          <a:lstStyle/>
          <a:p>
            <a:pPr algn="ctr">
              <a:lnSpc>
                <a:spcPct val="120000"/>
              </a:lnSpc>
            </a:pPr>
            <a:r>
              <a:rPr lang="en-US" altLang="zh-CN" sz="44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EB</a:t>
            </a:r>
            <a:r>
              <a:rPr lang="zh-CN" altLang="en-US" sz="44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患者伤口护理的</a:t>
            </a:r>
            <a:r>
              <a:rPr lang="zh-CN" altLang="en-US" sz="44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最佳证据</a:t>
            </a:r>
            <a:r>
              <a:rPr lang="zh-CN" altLang="en-US" sz="44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rPr>
              <a:t>总结</a:t>
            </a:r>
            <a:endParaRPr lang="zh-CN" altLang="en-US" sz="4400" b="1" kern="100">
              <a:solidFill>
                <a:schemeClr val="accent1"/>
              </a:solidFill>
              <a:latin typeface="黑体" panose="02010609060101010101" charset="-122"/>
              <a:ea typeface="黑体" panose="02010609060101010101" charset="-122"/>
              <a:cs typeface="汉仪旗黑-50S" panose="00020600040101010101" charset="-122"/>
              <a:sym typeface="汉仪旗黑-50S" panose="00020600040101010101" charset="-122"/>
            </a:endParaRPr>
          </a:p>
        </p:txBody>
      </p:sp>
      <p:sp>
        <p:nvSpPr>
          <p:cNvPr id="10" name="文本框 9"/>
          <p:cNvSpPr txBox="1"/>
          <p:nvPr/>
        </p:nvSpPr>
        <p:spPr>
          <a:xfrm>
            <a:off x="2404745" y="3398520"/>
            <a:ext cx="4346575" cy="942340"/>
          </a:xfrm>
          <a:prstGeom prst="rect">
            <a:avLst/>
          </a:prstGeom>
          <a:noFill/>
        </p:spPr>
        <p:txBody>
          <a:bodyPr wrap="square">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endParaRPr>
          </a:p>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复旦大学附属儿科医院</a:t>
            </a:r>
            <a:endParaRPr kumimoji="0" lang="zh-CN" altLang="en-US"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endParaRPr>
          </a:p>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王春婷</a:t>
            </a:r>
            <a:r>
              <a:rPr kumimoji="0" lang="en-US" altLang="zh-CN"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a:t>
            </a:r>
            <a:r>
              <a:rPr kumimoji="0" lang="zh-CN" altLang="en-US"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罗梦雨</a:t>
            </a:r>
            <a:r>
              <a:rPr kumimoji="0" lang="en-US" altLang="zh-CN"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a:t>
            </a:r>
            <a:r>
              <a:rPr kumimoji="0" lang="zh-CN" altLang="en-US"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姜媛媛</a:t>
            </a:r>
            <a:r>
              <a:rPr kumimoji="0" lang="en-US" altLang="zh-CN"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a:t>
            </a:r>
            <a:r>
              <a:rPr kumimoji="0" lang="zh-CN" altLang="en-US"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马丽丽</a:t>
            </a:r>
            <a:r>
              <a:rPr kumimoji="0" lang="en-US" altLang="zh-CN"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a:t>
            </a:r>
            <a:r>
              <a:rPr kumimoji="0" lang="zh-CN" altLang="en-US" sz="1800"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陈劼</a:t>
            </a:r>
            <a:r>
              <a:rPr kumimoji="0" lang="zh-CN" altLang="en-US" sz="1800" b="1"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   </a:t>
            </a:r>
            <a:r>
              <a:rPr kumimoji="0" lang="zh-CN" altLang="en-US" sz="1400" b="1"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  </a:t>
            </a:r>
            <a:r>
              <a:rPr kumimoji="0" lang="zh-CN" altLang="en-US" sz="1050" b="1" i="0" u="none" strike="noStrike" kern="1200" cap="none" spc="0" normalizeH="0" baseline="0" noProof="0">
                <a:ln>
                  <a:noFill/>
                </a:ln>
                <a:solidFill>
                  <a:schemeClr val="accent1"/>
                </a:solidFill>
                <a:effectLst/>
                <a:uLnTx/>
                <a:uFillTx/>
                <a:latin typeface="黑体" panose="02010609060101010101" charset="-122"/>
                <a:ea typeface="黑体" panose="02010609060101010101" charset="-122"/>
                <a:cs typeface="黑体" panose="02010609060101010101" charset="-122"/>
                <a:sym typeface="汉仪旗黑-50S" panose="00020600040101010101" charset="-122"/>
              </a:rPr>
              <a:t>   </a:t>
            </a:r>
            <a:r>
              <a:rPr kumimoji="0" lang="zh-CN" altLang="en-US" sz="1050" b="1" i="0" u="none" strike="noStrike" kern="1200" cap="none" spc="0" normalizeH="0" baseline="0" noProof="0">
                <a:ln>
                  <a:noFill/>
                </a:ln>
                <a:solidFill>
                  <a:schemeClr val="accent1"/>
                </a:solidFill>
                <a:effectLst/>
                <a:uLnTx/>
                <a:uFillTx/>
                <a:latin typeface="汉仪旗黑-50S" panose="00020600040101010101" charset="-122"/>
                <a:ea typeface="汉仪旗黑-50S" panose="00020600040101010101" charset="-122"/>
                <a:cs typeface="+mn-cs"/>
                <a:sym typeface="汉仪旗黑-50S" panose="00020600040101010101" charset="-122"/>
              </a:rPr>
              <a:t>  </a:t>
            </a:r>
            <a:endParaRPr kumimoji="0" lang="en-US" altLang="zh-CN" sz="1050" b="1" i="0" u="none" strike="noStrike" kern="1200" cap="none" spc="0" normalizeH="0" baseline="0" noProof="0">
              <a:ln>
                <a:noFill/>
              </a:ln>
              <a:solidFill>
                <a:schemeClr val="accent1"/>
              </a:solidFill>
              <a:effectLst/>
              <a:uLnTx/>
              <a:uFillTx/>
              <a:latin typeface="汉仪旗黑-50S" panose="00020600040101010101" charset="-122"/>
              <a:ea typeface="汉仪旗黑-50S" panose="00020600040101010101" charset="-122"/>
              <a:cs typeface="+mn-cs"/>
              <a:sym typeface="汉仪旗黑-50S" panose="00020600040101010101" charset="-122"/>
            </a:endParaRPr>
          </a:p>
        </p:txBody>
      </p:sp>
      <p:grpSp>
        <p:nvGrpSpPr>
          <p:cNvPr id="49" name="组合 48"/>
          <p:cNvGrpSpPr/>
          <p:nvPr/>
        </p:nvGrpSpPr>
        <p:grpSpPr>
          <a:xfrm>
            <a:off x="8708572" y="235295"/>
            <a:ext cx="206828" cy="123371"/>
            <a:chOff x="6709229" y="856343"/>
            <a:chExt cx="232229" cy="58057"/>
          </a:xfrm>
        </p:grpSpPr>
        <p:cxnSp>
          <p:nvCxnSpPr>
            <p:cNvPr id="50" name="直接连接符 49"/>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图片 2"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434340" y="358775"/>
            <a:ext cx="694690" cy="7232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6533"/>
    </mc:Choice>
    <mc:Fallback>
      <p:transition advTm="653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1033145" y="0"/>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研究</a:t>
            </a:r>
            <a:r>
              <a:rPr lang="zh-CN" altLang="en-US" sz="3200" b="1">
                <a:latin typeface="黑体" panose="02010609060101010101" charset="-122"/>
                <a:ea typeface="黑体" panose="02010609060101010101" charset="-122"/>
              </a:rPr>
              <a:t>结果</a:t>
            </a:r>
            <a:endParaRPr lang="zh-CN" altLang="en-US" sz="3200" b="1">
              <a:latin typeface="黑体" panose="02010609060101010101" charset="-122"/>
              <a:ea typeface="黑体" panose="02010609060101010101" charset="-122"/>
            </a:endParaRPr>
          </a:p>
        </p:txBody>
      </p:sp>
      <p:sp>
        <p:nvSpPr>
          <p:cNvPr id="11" name="文本框 10"/>
          <p:cNvSpPr txBox="1"/>
          <p:nvPr/>
        </p:nvSpPr>
        <p:spPr>
          <a:xfrm>
            <a:off x="3973195" y="130810"/>
            <a:ext cx="3156585" cy="521970"/>
          </a:xfrm>
          <a:prstGeom prst="rect">
            <a:avLst/>
          </a:prstGeom>
          <a:noFill/>
          <a:ln w="9525">
            <a:noFill/>
          </a:ln>
        </p:spPr>
        <p:txBody>
          <a:bodyPr wrap="square">
            <a:spAutoFit/>
          </a:bodyPr>
          <a:p>
            <a:pPr marL="0" algn="l">
              <a:buClrTx/>
              <a:buSzTx/>
              <a:buFontTx/>
            </a:pPr>
            <a:r>
              <a:rPr lang="zh-CN" altLang="en-US" sz="2800" b="1">
                <a:solidFill>
                  <a:srgbClr val="C00000"/>
                </a:solidFill>
                <a:latin typeface="黑体" panose="02010609060101010101" charset="-122"/>
                <a:ea typeface="黑体" panose="02010609060101010101" charset="-122"/>
                <a:sym typeface="+mn-ea"/>
              </a:rPr>
              <a:t>——筛选</a:t>
            </a:r>
            <a:r>
              <a:rPr lang="zh-CN" altLang="en-US" sz="2800" b="1">
                <a:solidFill>
                  <a:srgbClr val="C00000"/>
                </a:solidFill>
                <a:latin typeface="黑体" panose="02010609060101010101" charset="-122"/>
                <a:ea typeface="黑体" panose="02010609060101010101" charset="-122"/>
                <a:sym typeface="+mn-ea"/>
              </a:rPr>
              <a:t>流程图</a:t>
            </a:r>
            <a:endParaRPr lang="zh-CN" altLang="en-US" sz="2800" b="1">
              <a:solidFill>
                <a:srgbClr val="C00000"/>
              </a:solidFill>
              <a:latin typeface="黑体" panose="02010609060101010101" charset="-122"/>
              <a:ea typeface="黑体" panose="02010609060101010101" charset="-122"/>
              <a:sym typeface="+mn-ea"/>
            </a:endParaRPr>
          </a:p>
        </p:txBody>
      </p:sp>
      <p:pic>
        <p:nvPicPr>
          <p:cNvPr id="12" name="图片 11" descr="截屏2025-06-19 14.27.59"/>
          <p:cNvPicPr>
            <a:picLocks noChangeAspect="1"/>
          </p:cNvPicPr>
          <p:nvPr/>
        </p:nvPicPr>
        <p:blipFill>
          <a:blip r:embed="rId1"/>
          <a:stretch>
            <a:fillRect/>
          </a:stretch>
        </p:blipFill>
        <p:spPr>
          <a:xfrm>
            <a:off x="2335530" y="499110"/>
            <a:ext cx="4618355" cy="4643755"/>
          </a:xfrm>
          <a:prstGeom prst="rect">
            <a:avLst/>
          </a:prstGeom>
          <a:effectLst>
            <a:softEdge rad="127000"/>
          </a:effectLst>
        </p:spPr>
      </p:pic>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901700" y="0"/>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研究</a:t>
            </a:r>
            <a:r>
              <a:rPr lang="zh-CN" altLang="en-US" sz="3200" b="1">
                <a:latin typeface="黑体" panose="02010609060101010101" charset="-122"/>
                <a:ea typeface="黑体" panose="02010609060101010101" charset="-122"/>
              </a:rPr>
              <a:t>结果</a:t>
            </a:r>
            <a:endParaRPr lang="zh-CN" altLang="en-US" sz="3200" b="1">
              <a:latin typeface="黑体" panose="02010609060101010101" charset="-122"/>
              <a:ea typeface="黑体" panose="02010609060101010101" charset="-122"/>
            </a:endParaRPr>
          </a:p>
        </p:txBody>
      </p:sp>
      <p:sp>
        <p:nvSpPr>
          <p:cNvPr id="4" name="文本框 3"/>
          <p:cNvSpPr txBox="1"/>
          <p:nvPr/>
        </p:nvSpPr>
        <p:spPr>
          <a:xfrm>
            <a:off x="3197225" y="130810"/>
            <a:ext cx="5471795" cy="368300"/>
          </a:xfrm>
          <a:prstGeom prst="rect">
            <a:avLst/>
          </a:prstGeom>
          <a:noFill/>
        </p:spPr>
        <p:txBody>
          <a:bodyPr wrap="square" rtlCol="0" anchor="t">
            <a:noAutofit/>
          </a:bodyPr>
          <a:p>
            <a:r>
              <a:rPr lang="zh-CN" altLang="en-US" sz="2800" b="1">
                <a:solidFill>
                  <a:srgbClr val="C00000"/>
                </a:solidFill>
                <a:latin typeface="黑体" panose="02010609060101010101" charset="-122"/>
                <a:ea typeface="黑体" panose="02010609060101010101" charset="-122"/>
                <a:sym typeface="+mn-ea"/>
              </a:rPr>
              <a:t>——纳入文献</a:t>
            </a:r>
            <a:r>
              <a:rPr lang="en-US" altLang="zh-CN" sz="2800" b="1">
                <a:solidFill>
                  <a:srgbClr val="C00000"/>
                </a:solidFill>
                <a:latin typeface="黑体" panose="02010609060101010101" charset="-122"/>
                <a:ea typeface="黑体" panose="02010609060101010101" charset="-122"/>
                <a:sym typeface="+mn-ea"/>
              </a:rPr>
              <a:t>（n=12）</a:t>
            </a:r>
            <a:endParaRPr lang="en-US" altLang="zh-CN" sz="2800" b="1">
              <a:solidFill>
                <a:srgbClr val="C00000"/>
              </a:solidFill>
              <a:latin typeface="黑体" panose="02010609060101010101" charset="-122"/>
              <a:ea typeface="黑体" panose="02010609060101010101" charset="-122"/>
              <a:sym typeface="+mn-ea"/>
            </a:endParaRPr>
          </a:p>
        </p:txBody>
      </p:sp>
      <p:graphicFrame>
        <p:nvGraphicFramePr>
          <p:cNvPr id="8" name="表格 7"/>
          <p:cNvGraphicFramePr/>
          <p:nvPr>
            <p:custDataLst>
              <p:tags r:id="rId1"/>
            </p:custDataLst>
          </p:nvPr>
        </p:nvGraphicFramePr>
        <p:xfrm>
          <a:off x="389890" y="774700"/>
          <a:ext cx="8347075" cy="3995420"/>
        </p:xfrm>
        <a:graphic>
          <a:graphicData uri="http://schemas.openxmlformats.org/drawingml/2006/table">
            <a:tbl>
              <a:tblPr/>
              <a:tblGrid>
                <a:gridCol w="1669415"/>
                <a:gridCol w="1669415"/>
                <a:gridCol w="1669415"/>
                <a:gridCol w="1669415"/>
                <a:gridCol w="1669415"/>
              </a:tblGrid>
              <a:tr h="307340">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纳入文献</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文献来源</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文献类型</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发表时间</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文献主题</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307340">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Dedee F </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9525" cap="flat" cmpd="sng">
                      <a:solidFill>
                        <a:srgbClr val="000008"/>
                      </a:solidFill>
                      <a:prstDash val="solid"/>
                      <a:headEnd type="none" w="med" len="med"/>
                      <a:tailEnd type="none" w="med" len="med"/>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Up To Date</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9525" cap="flat" cmpd="sng">
                      <a:solidFill>
                        <a:srgbClr val="000008"/>
                      </a:solidFill>
                      <a:prstDash val="solid"/>
                      <a:headEnd type="none" w="med" len="med"/>
                      <a:tailEnd type="none" w="med" len="med"/>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临床决策</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9525" cap="flat" cmpd="sng">
                      <a:solidFill>
                        <a:srgbClr val="000008"/>
                      </a:solidFill>
                      <a:prstDash val="solid"/>
                      <a:headEnd type="none" w="med" len="med"/>
                      <a:tailEnd type="none" w="med" len="med"/>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2024</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9525" cap="flat" cmpd="sng">
                      <a:solidFill>
                        <a:srgbClr val="000008"/>
                      </a:solidFill>
                      <a:prstDash val="solid"/>
                      <a:headEnd type="none" w="med" len="med"/>
                      <a:tailEnd type="none" w="med" len="med"/>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EB治疗概述</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w="9525" cap="flat" cmpd="sng">
                      <a:solidFill>
                        <a:srgbClr val="000008"/>
                      </a:solidFill>
                      <a:prstDash val="solid"/>
                      <a:headEnd type="none" w="med" len="med"/>
                      <a:tailEnd type="none" w="med" len="med"/>
                    </a:lnT>
                    <a:lnB>
                      <a:noFill/>
                    </a:lnB>
                    <a:noFill/>
                  </a:tcPr>
                </a:tc>
              </a:tr>
              <a:tr h="307340">
                <a:tc>
                  <a:txBody>
                    <a:bodyPr/>
                    <a:p>
                      <a:pPr marL="0" indent="0" algn="ctr">
                        <a:spcBef>
                          <a:spcPts val="500"/>
                        </a:spcBef>
                        <a:spcAft>
                          <a:spcPts val="500"/>
                        </a:spcAft>
                      </a:pPr>
                      <a:r>
                        <a:rPr lang="zh-CN" altLang="en-US" sz="1600" b="0">
                          <a:latin typeface="黑体" panose="02010609060101010101" charset="-122"/>
                          <a:ea typeface="黑体" panose="02010609060101010101" charset="-122"/>
                        </a:rPr>
                        <a:t>Cristina Has</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0" indent="0" algn="ctr">
                        <a:spcBef>
                          <a:spcPts val="500"/>
                        </a:spcBef>
                        <a:spcAft>
                          <a:spcPts val="500"/>
                        </a:spcAft>
                      </a:pPr>
                      <a:r>
                        <a:rPr lang="zh-CN" altLang="en-US" sz="1600" b="0">
                          <a:latin typeface="黑体" panose="02010609060101010101" charset="-122"/>
                          <a:ea typeface="黑体" panose="02010609060101010101" charset="-122"/>
                        </a:rPr>
                        <a:t> Up To Date</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0" indent="0" algn="ctr">
                        <a:spcBef>
                          <a:spcPts val="500"/>
                        </a:spcBef>
                        <a:spcAft>
                          <a:spcPts val="500"/>
                        </a:spcAft>
                      </a:pPr>
                      <a:r>
                        <a:rPr lang="zh-CN" altLang="en-US" sz="1600" b="0">
                          <a:latin typeface="黑体" panose="02010609060101010101" charset="-122"/>
                          <a:ea typeface="黑体" panose="02010609060101010101" charset="-122"/>
                        </a:rPr>
                        <a:t> 临床决策</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0" indent="0" algn="ctr">
                        <a:spcBef>
                          <a:spcPts val="500"/>
                        </a:spcBef>
                        <a:spcAft>
                          <a:spcPts val="500"/>
                        </a:spcAft>
                      </a:pPr>
                      <a:r>
                        <a:rPr lang="zh-CN" altLang="en-US" sz="1600" b="0">
                          <a:latin typeface="黑体" panose="02010609060101010101" charset="-122"/>
                          <a:ea typeface="黑体" panose="02010609060101010101" charset="-122"/>
                        </a:rPr>
                        <a:t> 2025</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0" indent="0" algn="ctr">
                        <a:spcBef>
                          <a:spcPts val="500"/>
                        </a:spcBef>
                        <a:spcAft>
                          <a:spcPts val="500"/>
                        </a:spcAft>
                      </a:pPr>
                      <a:r>
                        <a:rPr lang="zh-CN" altLang="en-US" sz="1600" b="0">
                          <a:latin typeface="黑体" panose="02010609060101010101" charset="-122"/>
                          <a:ea typeface="黑体" panose="02010609060101010101" charset="-122"/>
                        </a:rPr>
                        <a:t>KEB的护理</a:t>
                      </a:r>
                      <a:endParaRPr lang="zh-CN" altLang="en-US" sz="1600" b="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José等</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WOS</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指南</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2024</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新生儿EB护理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Khan等</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Pubmed</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指南</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2020</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EB的足部护理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Susanne等</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Pubmed</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指南</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2020</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EB的口腔护理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Debra </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Debra官网</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指南</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2019</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EB的伤口护理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Denyer</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Pubmed</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指南</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2017</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EB的伤口护理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周迎春等</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EB官网</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指南</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2017</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indent="0" algn="ctr">
                        <a:spcBef>
                          <a:spcPct val="0"/>
                        </a:spcBef>
                        <a:spcAft>
                          <a:spcPct val="0"/>
                        </a:spcAft>
                      </a:pPr>
                      <a:r>
                        <a:rPr lang="zh-CN" altLang="en-US" sz="1600" b="0" i="0">
                          <a:latin typeface="黑体" panose="02010609060101010101" charset="-122"/>
                          <a:ea typeface="黑体" panose="02010609060101010101" charset="-122"/>
                        </a:rPr>
                        <a:t>家庭护理指南</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algn="ctr">
                        <a:buClrTx/>
                        <a:buSzTx/>
                        <a:buFontTx/>
                      </a:pPr>
                      <a:r>
                        <a:rPr lang="zh-CN" altLang="en-US" sz="1600" b="0" i="0">
                          <a:latin typeface="黑体" panose="02010609060101010101" charset="-122"/>
                          <a:ea typeface="黑体" panose="02010609060101010101" charset="-122"/>
                        </a:rPr>
                        <a:t>anne</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Pubmed</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指南</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2012</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EB的伤口护理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algn="ctr">
                        <a:buClrTx/>
                        <a:buSzTx/>
                        <a:buFontTx/>
                      </a:pPr>
                      <a:r>
                        <a:rPr lang="zh-CN" altLang="en-US" sz="1600" b="0" i="0">
                          <a:latin typeface="黑体" panose="02010609060101010101" charset="-122"/>
                          <a:ea typeface="黑体" panose="02010609060101010101" charset="-122"/>
                        </a:rPr>
                        <a:t>Aaron  </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Pubmed</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专家共识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2024 </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EB的护理技巧</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algn="ctr">
                        <a:buClrTx/>
                        <a:buSzTx/>
                        <a:buFontTx/>
                      </a:pPr>
                      <a:r>
                        <a:rPr lang="zh-CN" altLang="en-US" sz="1600" b="0" i="0">
                          <a:latin typeface="黑体" panose="02010609060101010101" charset="-122"/>
                          <a:ea typeface="黑体" panose="02010609060101010101" charset="-122"/>
                        </a:rPr>
                        <a:t>Has</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Pubmed</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专家共识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2021 </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c>
                  <a:txBody>
                    <a:bodyPr/>
                    <a:p>
                      <a:pPr marL="85725" algn="ctr">
                        <a:buClrTx/>
                        <a:buSzTx/>
                        <a:buFontTx/>
                      </a:pPr>
                      <a:r>
                        <a:rPr lang="zh-CN" altLang="en-US" sz="1600" b="0" i="0">
                          <a:latin typeface="黑体" panose="02010609060101010101" charset="-122"/>
                          <a:ea typeface="黑体" panose="02010609060101010101" charset="-122"/>
                        </a:rPr>
                        <a:t>皮肤护理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a:noFill/>
                    </a:lnB>
                    <a:noFill/>
                  </a:tcPr>
                </a:tc>
              </a:tr>
              <a:tr h="307340">
                <a:tc>
                  <a:txBody>
                    <a:bodyPr/>
                    <a:p>
                      <a:pPr marL="85725" algn="ctr">
                        <a:buClrTx/>
                        <a:buSzTx/>
                        <a:buFontTx/>
                      </a:pPr>
                      <a:r>
                        <a:rPr lang="zh-CN" altLang="en-US" sz="1600" b="0" i="0">
                          <a:latin typeface="黑体" panose="02010609060101010101" charset="-122"/>
                          <a:ea typeface="黑体" panose="02010609060101010101" charset="-122"/>
                        </a:rPr>
                        <a:t> Hachem</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b="0" i="0">
                          <a:latin typeface="黑体" panose="02010609060101010101" charset="-122"/>
                          <a:ea typeface="黑体" panose="02010609060101010101" charset="-122"/>
                        </a:rPr>
                        <a:t>Pubmed</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b="0" i="0">
                          <a:latin typeface="黑体" panose="02010609060101010101" charset="-122"/>
                          <a:ea typeface="黑体" panose="02010609060101010101" charset="-122"/>
                        </a:rPr>
                        <a:t>专家共识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b="0" i="0">
                          <a:latin typeface="黑体" panose="02010609060101010101" charset="-122"/>
                          <a:ea typeface="黑体" panose="02010609060101010101" charset="-122"/>
                        </a:rPr>
                        <a:t>2014 </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b="0" i="0">
                          <a:latin typeface="黑体" panose="02010609060101010101" charset="-122"/>
                          <a:ea typeface="黑体" panose="02010609060101010101" charset="-122"/>
                        </a:rPr>
                        <a:t>皮肤护理</a:t>
                      </a:r>
                      <a:endParaRPr lang="zh-CN" altLang="en-US" sz="1600" b="0" i="0">
                        <a:latin typeface="黑体" panose="02010609060101010101" charset="-122"/>
                        <a:ea typeface="黑体" panose="02010609060101010101" charset="-122"/>
                      </a:endParaRPr>
                    </a:p>
                  </a:txBody>
                  <a:tcPr marL="68580" marR="68580" marT="0" marB="0" anchor="ctr"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1199515" y="21590"/>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研究</a:t>
            </a:r>
            <a:r>
              <a:rPr lang="zh-CN" altLang="en-US" sz="3200" b="1">
                <a:latin typeface="黑体" panose="02010609060101010101" charset="-122"/>
                <a:ea typeface="黑体" panose="02010609060101010101" charset="-122"/>
              </a:rPr>
              <a:t>结果</a:t>
            </a:r>
            <a:endParaRPr lang="zh-CN" altLang="en-US" sz="3200" b="1">
              <a:latin typeface="黑体" panose="02010609060101010101" charset="-122"/>
              <a:ea typeface="黑体" panose="02010609060101010101" charset="-122"/>
            </a:endParaRPr>
          </a:p>
        </p:txBody>
      </p:sp>
      <p:sp>
        <p:nvSpPr>
          <p:cNvPr id="3" name="文本框 2"/>
          <p:cNvSpPr txBox="1"/>
          <p:nvPr/>
        </p:nvSpPr>
        <p:spPr>
          <a:xfrm>
            <a:off x="4556760" y="130810"/>
            <a:ext cx="3156585" cy="521970"/>
          </a:xfrm>
          <a:prstGeom prst="rect">
            <a:avLst/>
          </a:prstGeom>
          <a:noFill/>
          <a:ln w="9525">
            <a:noFill/>
          </a:ln>
        </p:spPr>
        <p:txBody>
          <a:bodyPr wrap="square">
            <a:spAutoFit/>
          </a:bodyPr>
          <a:p>
            <a:pPr marL="0" algn="l">
              <a:buClrTx/>
              <a:buSzTx/>
              <a:buFontTx/>
            </a:pPr>
            <a:r>
              <a:rPr lang="zh-CN" altLang="en-US" sz="2800" b="1">
                <a:solidFill>
                  <a:srgbClr val="C00000"/>
                </a:solidFill>
                <a:latin typeface="黑体" panose="02010609060101010101" charset="-122"/>
                <a:ea typeface="黑体" panose="02010609060101010101" charset="-122"/>
              </a:rPr>
              <a:t>——指南</a:t>
            </a:r>
            <a:r>
              <a:rPr lang="zh-CN" altLang="en-US" sz="2800" b="1">
                <a:solidFill>
                  <a:srgbClr val="C00000"/>
                </a:solidFill>
                <a:latin typeface="黑体" panose="02010609060101010101" charset="-122"/>
                <a:ea typeface="黑体" panose="02010609060101010101" charset="-122"/>
              </a:rPr>
              <a:t>评价</a:t>
            </a:r>
            <a:endParaRPr lang="zh-CN" altLang="en-US" sz="2800" b="1">
              <a:solidFill>
                <a:srgbClr val="C00000"/>
              </a:solidFill>
              <a:latin typeface="黑体" panose="02010609060101010101" charset="-122"/>
              <a:ea typeface="黑体" panose="02010609060101010101" charset="-122"/>
            </a:endParaRPr>
          </a:p>
        </p:txBody>
      </p:sp>
      <p:graphicFrame>
        <p:nvGraphicFramePr>
          <p:cNvPr id="11" name="表格 10"/>
          <p:cNvGraphicFramePr/>
          <p:nvPr>
            <p:custDataLst>
              <p:tags r:id="rId1"/>
            </p:custDataLst>
          </p:nvPr>
        </p:nvGraphicFramePr>
        <p:xfrm>
          <a:off x="552450" y="605155"/>
          <a:ext cx="7848600" cy="4578985"/>
        </p:xfrm>
        <a:graphic>
          <a:graphicData uri="http://schemas.openxmlformats.org/drawingml/2006/table">
            <a:tbl>
              <a:tblPr/>
              <a:tblGrid>
                <a:gridCol w="784860"/>
                <a:gridCol w="784860"/>
                <a:gridCol w="784860"/>
                <a:gridCol w="784860"/>
                <a:gridCol w="784860"/>
                <a:gridCol w="784860"/>
                <a:gridCol w="784860"/>
                <a:gridCol w="784860"/>
                <a:gridCol w="784860"/>
                <a:gridCol w="784860"/>
              </a:tblGrid>
              <a:tr h="1219200">
                <a:tc>
                  <a:txBody>
                    <a:bodyPr/>
                    <a:p>
                      <a:pPr marL="85725" algn="ctr">
                        <a:buClrTx/>
                        <a:buSzTx/>
                        <a:buFontTx/>
                      </a:pPr>
                      <a:r>
                        <a:rPr lang="zh-CN" altLang="en-US" sz="1600" i="0">
                          <a:latin typeface="黑体" panose="02010609060101010101" charset="-122"/>
                          <a:ea typeface="黑体" panose="02010609060101010101" charset="-122"/>
                        </a:rPr>
                        <a:t>纳入指南</a:t>
                      </a:r>
                      <a:endParaRPr lang="zh-CN" altLang="en-US" sz="1600" i="0">
                        <a:latin typeface="黑体" panose="02010609060101010101" charset="-122"/>
                        <a:ea typeface="黑体" panose="02010609060101010101"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范围和目的</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参与人员</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制定的严谨性</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清晰性</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适用性</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编撰的独立性</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≧60%的领域个数（个）</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≦30%的领域个数（个）</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质量等级</a:t>
                      </a:r>
                      <a:endParaRPr lang="zh-CN" altLang="en-US" sz="1600" i="0">
                        <a:latin typeface="黑体" panose="02010609060101010101" charset="-122"/>
                        <a:ea typeface="黑体" panose="02010609060101010101"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487680">
                <a:tc>
                  <a:txBody>
                    <a:bodyPr/>
                    <a:p>
                      <a:pPr marL="85725" algn="ctr">
                        <a:buClrTx/>
                        <a:buSzTx/>
                        <a:buFontTx/>
                      </a:pPr>
                      <a:r>
                        <a:rPr lang="zh-CN" altLang="en-US" sz="1600" i="0">
                          <a:latin typeface="黑体" panose="02010609060101010101" charset="-122"/>
                          <a:ea typeface="黑体" panose="02010609060101010101" charset="-122"/>
                        </a:rPr>
                        <a:t>José等</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94.44</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89.58</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85.71</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77.78</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70.83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91.67</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6</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A</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r>
              <a:tr h="487680">
                <a:tc>
                  <a:txBody>
                    <a:bodyPr/>
                    <a:p>
                      <a:pPr marL="85725" algn="ctr">
                        <a:buClrTx/>
                        <a:buSzTx/>
                        <a:buFontTx/>
                      </a:pPr>
                      <a:r>
                        <a:rPr lang="zh-CN" altLang="en-US" sz="1600" i="0">
                          <a:latin typeface="黑体" panose="02010609060101010101" charset="-122"/>
                          <a:ea typeface="黑体" panose="02010609060101010101" charset="-122"/>
                        </a:rPr>
                        <a:t>Khan等</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97.22</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87.50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83.33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91.67</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47.22</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85.71</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5</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A</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r>
              <a:tr h="487680">
                <a:tc>
                  <a:txBody>
                    <a:bodyPr/>
                    <a:p>
                      <a:pPr marL="85725" algn="ctr">
                        <a:buClrTx/>
                        <a:buSzTx/>
                        <a:buFontTx/>
                      </a:pPr>
                      <a:r>
                        <a:rPr lang="zh-CN" altLang="en-US" sz="1600" i="0">
                          <a:latin typeface="黑体" panose="02010609060101010101" charset="-122"/>
                          <a:ea typeface="黑体" panose="02010609060101010101" charset="-122"/>
                        </a:rPr>
                        <a:t>Susane等</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88.89</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87.50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85.71</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77.22</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60.42</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75.00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6</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A</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r>
              <a:tr h="487680">
                <a:tc>
                  <a:txBody>
                    <a:bodyPr/>
                    <a:p>
                      <a:pPr marL="85725" algn="ctr">
                        <a:buClrTx/>
                        <a:buSzTx/>
                        <a:buFontTx/>
                      </a:pPr>
                      <a:r>
                        <a:rPr lang="zh-CN" altLang="en-US" sz="1600" i="0">
                          <a:latin typeface="黑体" panose="02010609060101010101" charset="-122"/>
                          <a:ea typeface="黑体" panose="02010609060101010101" charset="-122"/>
                        </a:rPr>
                        <a:t>Debra </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97.22</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91.67</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69.05</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89.58</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70.83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66.67</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6</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A</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r>
              <a:tr h="487680">
                <a:tc>
                  <a:txBody>
                    <a:bodyPr/>
                    <a:p>
                      <a:pPr marL="85725" algn="ctr">
                        <a:buClrTx/>
                        <a:buSzTx/>
                        <a:buFontTx/>
                      </a:pPr>
                      <a:r>
                        <a:rPr lang="zh-CN" altLang="en-US" sz="1600" i="0">
                          <a:latin typeface="黑体" panose="02010609060101010101" charset="-122"/>
                          <a:ea typeface="黑体" panose="02010609060101010101" charset="-122"/>
                        </a:rPr>
                        <a:t>Denyer</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66.67</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61.11</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78.13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95.83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88.89</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70.83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6</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A</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r>
              <a:tr h="487680">
                <a:tc>
                  <a:txBody>
                    <a:bodyPr/>
                    <a:p>
                      <a:pPr marL="85725" algn="ctr">
                        <a:buClrTx/>
                        <a:buSzTx/>
                        <a:buFontTx/>
                      </a:pPr>
                      <a:r>
                        <a:rPr lang="zh-CN" altLang="en-US" sz="1600" i="0">
                          <a:latin typeface="黑体" panose="02010609060101010101" charset="-122"/>
                          <a:ea typeface="黑体" panose="02010609060101010101" charset="-122"/>
                        </a:rPr>
                        <a:t>周迎春等</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72.22</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56.13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35.95</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87.50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88.89</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35.42</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1</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c>
                  <a:txBody>
                    <a:bodyPr/>
                    <a:p>
                      <a:pPr marL="85725" algn="ctr">
                        <a:buClrTx/>
                        <a:buSzTx/>
                        <a:buFontTx/>
                      </a:pPr>
                      <a:r>
                        <a:rPr lang="zh-CN" altLang="en-US" sz="1600" i="0">
                          <a:latin typeface="黑体" panose="02010609060101010101" charset="-122"/>
                          <a:ea typeface="黑体" panose="02010609060101010101" charset="-122"/>
                        </a:rPr>
                        <a:t>B</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a:noFill/>
                    </a:lnB>
                    <a:noFill/>
                  </a:tcPr>
                </a:tc>
              </a:tr>
              <a:tr h="433705">
                <a:tc>
                  <a:txBody>
                    <a:bodyPr/>
                    <a:p>
                      <a:pPr marL="85725" algn="ctr">
                        <a:buClrTx/>
                        <a:buSzTx/>
                        <a:buFontTx/>
                      </a:pPr>
                      <a:r>
                        <a:rPr lang="zh-CN" altLang="en-US" sz="1600" i="0">
                          <a:latin typeface="黑体" panose="02010609060101010101" charset="-122"/>
                          <a:ea typeface="黑体" panose="02010609060101010101" charset="-122"/>
                        </a:rPr>
                        <a:t>anne</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91.67</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70.83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79.76</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81.25</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47.22</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83.33</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5</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0</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85725" algn="ctr">
                        <a:buClrTx/>
                        <a:buSzTx/>
                        <a:buFontTx/>
                      </a:pPr>
                      <a:r>
                        <a:rPr lang="zh-CN" altLang="en-US" sz="1600" i="0">
                          <a:latin typeface="黑体" panose="02010609060101010101" charset="-122"/>
                          <a:ea typeface="黑体" panose="02010609060101010101" charset="-122"/>
                        </a:rPr>
                        <a:t>A</a:t>
                      </a:r>
                      <a:endParaRPr lang="zh-CN" altLang="en-US" sz="1600" i="0">
                        <a:latin typeface="黑体" panose="02010609060101010101" charset="-122"/>
                        <a:ea typeface="黑体" panose="02010609060101010101" charset="-122"/>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
        <p:nvSpPr>
          <p:cNvPr id="15" name="矩形 14"/>
          <p:cNvSpPr/>
          <p:nvPr/>
        </p:nvSpPr>
        <p:spPr>
          <a:xfrm>
            <a:off x="7628890" y="1874520"/>
            <a:ext cx="772160" cy="3268980"/>
          </a:xfrm>
          <a:prstGeom prst="rect">
            <a:avLst/>
          </a:prstGeom>
          <a:noFill/>
          <a:ln w="38100">
            <a:solidFill>
              <a:srgbClr val="C00000"/>
            </a:solidFill>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1199515" y="20955"/>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研究结果</a:t>
            </a:r>
            <a:endParaRPr lang="zh-CN" altLang="en-US" sz="3200" b="1">
              <a:latin typeface="黑体" panose="02010609060101010101" charset="-122"/>
              <a:ea typeface="黑体" panose="02010609060101010101" charset="-122"/>
            </a:endParaRPr>
          </a:p>
        </p:txBody>
      </p:sp>
      <p:sp>
        <p:nvSpPr>
          <p:cNvPr id="3" name="文本框 2"/>
          <p:cNvSpPr txBox="1"/>
          <p:nvPr/>
        </p:nvSpPr>
        <p:spPr>
          <a:xfrm>
            <a:off x="4556760" y="130810"/>
            <a:ext cx="3156585" cy="521970"/>
          </a:xfrm>
          <a:prstGeom prst="rect">
            <a:avLst/>
          </a:prstGeom>
          <a:noFill/>
          <a:ln w="9525">
            <a:noFill/>
          </a:ln>
        </p:spPr>
        <p:txBody>
          <a:bodyPr wrap="square">
            <a:spAutoFit/>
          </a:bodyPr>
          <a:p>
            <a:pPr marL="0" algn="l">
              <a:buClrTx/>
              <a:buSzTx/>
              <a:buFontTx/>
            </a:pPr>
            <a:r>
              <a:rPr lang="zh-CN" altLang="en-US" sz="2800" b="1">
                <a:solidFill>
                  <a:srgbClr val="C00000"/>
                </a:solidFill>
                <a:latin typeface="黑体" panose="02010609060101010101" charset="-122"/>
                <a:ea typeface="黑体" panose="02010609060101010101" charset="-122"/>
              </a:rPr>
              <a:t>——专家</a:t>
            </a:r>
            <a:r>
              <a:rPr lang="zh-CN" altLang="en-US" sz="2800" b="1">
                <a:solidFill>
                  <a:srgbClr val="C00000"/>
                </a:solidFill>
                <a:latin typeface="黑体" panose="02010609060101010101" charset="-122"/>
                <a:ea typeface="黑体" panose="02010609060101010101" charset="-122"/>
              </a:rPr>
              <a:t>共识评价</a:t>
            </a:r>
            <a:endParaRPr lang="zh-CN" altLang="en-US" sz="2800" b="1">
              <a:solidFill>
                <a:srgbClr val="C00000"/>
              </a:solidFill>
              <a:latin typeface="黑体" panose="02010609060101010101" charset="-122"/>
              <a:ea typeface="黑体" panose="02010609060101010101" charset="-122"/>
            </a:endParaRPr>
          </a:p>
        </p:txBody>
      </p:sp>
      <p:graphicFrame>
        <p:nvGraphicFramePr>
          <p:cNvPr id="4" name="表格 3"/>
          <p:cNvGraphicFramePr/>
          <p:nvPr>
            <p:custDataLst>
              <p:tags r:id="rId1"/>
            </p:custDataLst>
          </p:nvPr>
        </p:nvGraphicFramePr>
        <p:xfrm>
          <a:off x="659448" y="652780"/>
          <a:ext cx="7825105" cy="4178300"/>
        </p:xfrm>
        <a:graphic>
          <a:graphicData uri="http://schemas.openxmlformats.org/drawingml/2006/table">
            <a:tbl>
              <a:tblPr/>
              <a:tblGrid>
                <a:gridCol w="2812415"/>
                <a:gridCol w="1202055"/>
                <a:gridCol w="1906270"/>
                <a:gridCol w="1904365"/>
              </a:tblGrid>
              <a:tr h="320040">
                <a:tc>
                  <a:txBody>
                    <a:bodyPr/>
                    <a:p>
                      <a:pPr marL="85725" algn="ctr">
                        <a:buClrTx/>
                        <a:buSzTx/>
                        <a:buFontTx/>
                      </a:pPr>
                      <a:r>
                        <a:rPr lang="zh-CN" altLang="en-US" sz="1600">
                          <a:latin typeface="黑体" panose="02010609060101010101" charset="-122"/>
                          <a:ea typeface="黑体" panose="02010609060101010101" charset="-122"/>
                        </a:rPr>
                        <a:t> 评价项目</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w="19050">
                      <a:solidFill>
                        <a:schemeClr val="tx1"/>
                      </a:solidFill>
                      <a:prstDash val="solid"/>
                    </a:lnT>
                    <a:lnB w="9525">
                      <a:solidFill>
                        <a:schemeClr val="tx1"/>
                      </a:solidFill>
                      <a:prstDash val="solid"/>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Aaron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w="19050">
                      <a:solidFill>
                        <a:schemeClr val="tx1"/>
                      </a:solidFill>
                      <a:prstDash val="solid"/>
                    </a:lnT>
                    <a:lnB w="9525">
                      <a:solidFill>
                        <a:schemeClr val="tx1"/>
                      </a:solidFill>
                      <a:prstDash val="solid"/>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Has</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w="19050">
                      <a:solidFill>
                        <a:schemeClr val="tx1"/>
                      </a:solidFill>
                      <a:prstDash val="solid"/>
                    </a:lnT>
                    <a:lnB w="9525">
                      <a:solidFill>
                        <a:schemeClr val="tx1"/>
                      </a:solidFill>
                      <a:prstDash val="solid"/>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 Hachem</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w="19050">
                      <a:solidFill>
                        <a:schemeClr val="tx1"/>
                      </a:solidFill>
                      <a:prstDash val="solid"/>
                    </a:lnT>
                    <a:lnB w="9525">
                      <a:solidFill>
                        <a:schemeClr val="tx1"/>
                      </a:solidFill>
                      <a:prstDash val="solid"/>
                    </a:lnB>
                    <a:noFill/>
                  </a:tcPr>
                </a:tc>
              </a:tr>
              <a:tr h="579120">
                <a:tc>
                  <a:txBody>
                    <a:bodyPr/>
                    <a:p>
                      <a:pPr marL="85725" algn="l">
                        <a:lnSpc>
                          <a:spcPct val="100000"/>
                        </a:lnSpc>
                        <a:spcBef>
                          <a:spcPts val="500"/>
                        </a:spcBef>
                        <a:buClrTx/>
                        <a:buSzTx/>
                        <a:buFontTx/>
                      </a:pPr>
                      <a:r>
                        <a:rPr lang="zh-CN" altLang="en-US" sz="1600">
                          <a:latin typeface="黑体" panose="02010609060101010101" charset="-122"/>
                          <a:ea typeface="黑体" panose="02010609060101010101" charset="-122"/>
                        </a:rPr>
                        <a:t>  1. 是否明确标注了观点的来源？</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w="9525">
                      <a:solidFill>
                        <a:schemeClr val="tx1"/>
                      </a:solidFill>
                      <a:prstDash val="solid"/>
                    </a:lnT>
                    <a:lnB>
                      <a:noFill/>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是</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w="9525">
                      <a:solidFill>
                        <a:schemeClr val="tx1"/>
                      </a:solidFill>
                      <a:prstDash val="solid"/>
                    </a:lnT>
                    <a:lnB>
                      <a:noFill/>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是</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w="9525">
                      <a:solidFill>
                        <a:schemeClr val="tx1"/>
                      </a:solidFill>
                      <a:prstDash val="solid"/>
                    </a:lnT>
                    <a:lnB>
                      <a:noFill/>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是</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w="9525">
                      <a:solidFill>
                        <a:schemeClr val="tx1"/>
                      </a:solidFill>
                      <a:prstDash val="solid"/>
                    </a:lnT>
                    <a:lnB>
                      <a:noFill/>
                    </a:lnB>
                    <a:noFill/>
                  </a:tcPr>
                </a:tc>
              </a:tr>
              <a:tr h="579120">
                <a:tc>
                  <a:txBody>
                    <a:bodyPr/>
                    <a:p>
                      <a:pPr marL="85725" algn="l">
                        <a:lnSpc>
                          <a:spcPct val="100000"/>
                        </a:lnSpc>
                        <a:spcBef>
                          <a:spcPts val="500"/>
                        </a:spcBef>
                        <a:buClrTx/>
                        <a:buSzTx/>
                        <a:buFontTx/>
                      </a:pPr>
                      <a:r>
                        <a:rPr lang="zh-CN" altLang="en-US" sz="1600">
                          <a:latin typeface="黑体" panose="02010609060101010101" charset="-122"/>
                          <a:ea typeface="黑体" panose="02010609060101010101" charset="-122"/>
                        </a:rPr>
                        <a:t>  2. 观点是否来源于该领域有影响力的专家？</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是</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是</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是</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r>
              <a:tr h="579120">
                <a:tc>
                  <a:txBody>
                    <a:bodyPr/>
                    <a:p>
                      <a:pPr marL="85725" algn="l">
                        <a:lnSpc>
                          <a:spcPct val="100000"/>
                        </a:lnSpc>
                        <a:spcBef>
                          <a:spcPts val="500"/>
                        </a:spcBef>
                        <a:buClrTx/>
                        <a:buSzTx/>
                        <a:buFontTx/>
                      </a:pPr>
                      <a:r>
                        <a:rPr lang="zh-CN" altLang="en-US" sz="1600">
                          <a:latin typeface="黑体" panose="02010609060101010101" charset="-122"/>
                          <a:ea typeface="黑体" panose="02010609060101010101" charset="-122"/>
                        </a:rPr>
                        <a:t>  3. 所提出的观点是否以研究相关的人群利益为中心？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en-US" altLang="zh-CN" sz="1600">
                          <a:latin typeface="黑体" panose="02010609060101010101" charset="-122"/>
                          <a:ea typeface="黑体" panose="02010609060101010101" charset="-122"/>
                        </a:rPr>
                        <a:t> </a:t>
                      </a:r>
                      <a:r>
                        <a:rPr lang="zh-CN" altLang="en-US" sz="1600">
                          <a:latin typeface="黑体" panose="02010609060101010101" charset="-122"/>
                          <a:ea typeface="黑体" panose="02010609060101010101" charset="-122"/>
                        </a:rPr>
                        <a:t>是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en-US" altLang="zh-CN" sz="1600">
                          <a:latin typeface="黑体" panose="02010609060101010101" charset="-122"/>
                          <a:ea typeface="黑体" panose="02010609060101010101" charset="-122"/>
                        </a:rPr>
                        <a:t> </a:t>
                      </a:r>
                      <a:r>
                        <a:rPr lang="zh-CN" altLang="en-US" sz="1600">
                          <a:latin typeface="黑体" panose="02010609060101010101" charset="-122"/>
                          <a:ea typeface="黑体" panose="02010609060101010101" charset="-122"/>
                        </a:rPr>
                        <a:t>是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en-US" altLang="zh-CN" sz="1600">
                          <a:latin typeface="黑体" panose="02010609060101010101" charset="-122"/>
                          <a:ea typeface="黑体" panose="02010609060101010101" charset="-122"/>
                        </a:rPr>
                        <a:t> </a:t>
                      </a:r>
                      <a:r>
                        <a:rPr lang="zh-CN" altLang="en-US" sz="1600">
                          <a:latin typeface="黑体" panose="02010609060101010101" charset="-122"/>
                          <a:ea typeface="黑体" panose="02010609060101010101" charset="-122"/>
                        </a:rPr>
                        <a:t>是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r>
              <a:tr h="731520">
                <a:tc>
                  <a:txBody>
                    <a:bodyPr/>
                    <a:p>
                      <a:pPr marL="85725" algn="l">
                        <a:lnSpc>
                          <a:spcPct val="100000"/>
                        </a:lnSpc>
                        <a:spcBef>
                          <a:spcPts val="500"/>
                        </a:spcBef>
                        <a:buClrTx/>
                        <a:buSzTx/>
                        <a:buFontTx/>
                      </a:pPr>
                      <a:r>
                        <a:rPr lang="zh-CN" altLang="en-US" sz="1600">
                          <a:latin typeface="黑体" panose="02010609060101010101" charset="-122"/>
                          <a:ea typeface="黑体" panose="02010609060101010101" charset="-122"/>
                        </a:rPr>
                        <a:t>  4. 陈述的结论是否是基于分析的结果？观点的表达是否具有逻辑性？</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en-US" altLang="zh-CN" sz="1600">
                          <a:latin typeface="黑体" panose="02010609060101010101" charset="-122"/>
                          <a:ea typeface="黑体" panose="02010609060101010101" charset="-122"/>
                        </a:rPr>
                        <a:t> </a:t>
                      </a:r>
                      <a:r>
                        <a:rPr lang="zh-CN" altLang="en-US" sz="1600">
                          <a:latin typeface="黑体" panose="02010609060101010101" charset="-122"/>
                          <a:ea typeface="黑体" panose="02010609060101010101" charset="-122"/>
                        </a:rPr>
                        <a:t>是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en-US" altLang="zh-CN" sz="1600">
                          <a:latin typeface="黑体" panose="02010609060101010101" charset="-122"/>
                          <a:ea typeface="黑体" panose="02010609060101010101" charset="-122"/>
                        </a:rPr>
                        <a:t> </a:t>
                      </a:r>
                      <a:r>
                        <a:rPr lang="zh-CN" altLang="en-US" sz="1600">
                          <a:latin typeface="黑体" panose="02010609060101010101" charset="-122"/>
                          <a:ea typeface="黑体" panose="02010609060101010101" charset="-122"/>
                        </a:rPr>
                        <a:t>是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en-US" altLang="zh-CN" sz="1600">
                          <a:latin typeface="黑体" panose="02010609060101010101" charset="-122"/>
                          <a:ea typeface="黑体" panose="02010609060101010101" charset="-122"/>
                        </a:rPr>
                        <a:t> </a:t>
                      </a:r>
                      <a:r>
                        <a:rPr lang="zh-CN" altLang="en-US" sz="1600">
                          <a:latin typeface="黑体" panose="02010609060101010101" charset="-122"/>
                          <a:ea typeface="黑体" panose="02010609060101010101" charset="-122"/>
                        </a:rPr>
                        <a:t>是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r>
              <a:tr h="579120">
                <a:tc>
                  <a:txBody>
                    <a:bodyPr/>
                    <a:p>
                      <a:pPr marL="85725" algn="l">
                        <a:lnSpc>
                          <a:spcPct val="100000"/>
                        </a:lnSpc>
                        <a:spcBef>
                          <a:spcPts val="500"/>
                        </a:spcBef>
                        <a:buClrTx/>
                        <a:buSzTx/>
                        <a:buFontTx/>
                      </a:pPr>
                      <a:r>
                        <a:rPr lang="zh-CN" altLang="en-US" sz="1600">
                          <a:latin typeface="黑体" panose="02010609060101010101" charset="-122"/>
                          <a:ea typeface="黑体" panose="02010609060101010101" charset="-122"/>
                        </a:rPr>
                        <a:t>  5. 是否参考了现有的其他文献？</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en-US" altLang="zh-CN" sz="1600">
                          <a:latin typeface="黑体" panose="02010609060101010101" charset="-122"/>
                          <a:ea typeface="黑体" panose="02010609060101010101" charset="-122"/>
                        </a:rPr>
                        <a:t> </a:t>
                      </a:r>
                      <a:r>
                        <a:rPr lang="zh-CN" altLang="en-US" sz="1600">
                          <a:latin typeface="黑体" panose="02010609060101010101" charset="-122"/>
                          <a:ea typeface="黑体" panose="02010609060101010101" charset="-122"/>
                        </a:rPr>
                        <a:t>是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en-US" altLang="zh-CN" sz="1600">
                          <a:latin typeface="黑体" panose="02010609060101010101" charset="-122"/>
                          <a:ea typeface="黑体" panose="02010609060101010101" charset="-122"/>
                        </a:rPr>
                        <a:t> </a:t>
                      </a:r>
                      <a:r>
                        <a:rPr lang="zh-CN" altLang="en-US" sz="1600">
                          <a:latin typeface="黑体" panose="02010609060101010101" charset="-122"/>
                          <a:ea typeface="黑体" panose="02010609060101010101" charset="-122"/>
                        </a:rPr>
                        <a:t>是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c>
                  <a:txBody>
                    <a:bodyPr/>
                    <a:p>
                      <a:pPr marL="85725" algn="ctr">
                        <a:lnSpc>
                          <a:spcPct val="100000"/>
                        </a:lnSpc>
                        <a:spcBef>
                          <a:spcPts val="500"/>
                        </a:spcBef>
                        <a:buClrTx/>
                        <a:buSzTx/>
                        <a:buFontTx/>
                      </a:pPr>
                      <a:r>
                        <a:rPr lang="en-US" altLang="zh-CN" sz="1600">
                          <a:latin typeface="黑体" panose="02010609060101010101" charset="-122"/>
                          <a:ea typeface="黑体" panose="02010609060101010101" charset="-122"/>
                        </a:rPr>
                        <a:t> </a:t>
                      </a:r>
                      <a:r>
                        <a:rPr lang="zh-CN" altLang="en-US" sz="1600">
                          <a:latin typeface="黑体" panose="02010609060101010101" charset="-122"/>
                          <a:ea typeface="黑体" panose="02010609060101010101" charset="-122"/>
                        </a:rPr>
                        <a:t>是  </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a:noFill/>
                    </a:lnB>
                    <a:noFill/>
                  </a:tcPr>
                </a:tc>
              </a:tr>
              <a:tr h="579120">
                <a:tc>
                  <a:txBody>
                    <a:bodyPr/>
                    <a:p>
                      <a:pPr marL="85725" algn="l">
                        <a:lnSpc>
                          <a:spcPct val="100000"/>
                        </a:lnSpc>
                        <a:spcBef>
                          <a:spcPts val="500"/>
                        </a:spcBef>
                        <a:buClrTx/>
                        <a:buSzTx/>
                        <a:buFontTx/>
                      </a:pPr>
                      <a:r>
                        <a:rPr lang="zh-CN" altLang="en-US" sz="1600">
                          <a:latin typeface="黑体" panose="02010609060101010101" charset="-122"/>
                          <a:ea typeface="黑体" panose="02010609060101010101" charset="-122"/>
                        </a:rPr>
                        <a:t>  6. 所提出的观点与以往文献是否有不一致的地方？</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w="19050">
                      <a:solidFill>
                        <a:schemeClr val="tx1"/>
                      </a:solidFill>
                      <a:prstDash val="solid"/>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是</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w="19050">
                      <a:solidFill>
                        <a:schemeClr val="tx1"/>
                      </a:solidFill>
                      <a:prstDash val="solid"/>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是</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w="19050">
                      <a:solidFill>
                        <a:schemeClr val="tx1"/>
                      </a:solidFill>
                      <a:prstDash val="solid"/>
                    </a:lnB>
                    <a:noFill/>
                  </a:tcPr>
                </a:tc>
                <a:tc>
                  <a:txBody>
                    <a:bodyPr/>
                    <a:p>
                      <a:pPr marL="85725" algn="ctr">
                        <a:lnSpc>
                          <a:spcPct val="100000"/>
                        </a:lnSpc>
                        <a:spcBef>
                          <a:spcPts val="500"/>
                        </a:spcBef>
                        <a:buClrTx/>
                        <a:buSzTx/>
                        <a:buFontTx/>
                      </a:pPr>
                      <a:r>
                        <a:rPr lang="zh-CN" altLang="en-US" sz="1600">
                          <a:latin typeface="黑体" panose="02010609060101010101" charset="-122"/>
                          <a:ea typeface="黑体" panose="02010609060101010101" charset="-122"/>
                        </a:rPr>
                        <a:t>不清楚</a:t>
                      </a:r>
                      <a:endParaRPr lang="zh-CN" altLang="en-US" sz="1600">
                        <a:latin typeface="黑体" panose="02010609060101010101" charset="-122"/>
                        <a:ea typeface="黑体" panose="02010609060101010101" charset="-122"/>
                      </a:endParaRPr>
                    </a:p>
                  </a:txBody>
                  <a:tcPr marL="88900" marR="88900" marT="0" marB="0" anchor="ctr" anchorCtr="0">
                    <a:lnL>
                      <a:noFill/>
                    </a:lnL>
                    <a:lnR>
                      <a:noFill/>
                    </a:lnR>
                    <a:lnT>
                      <a:noFill/>
                    </a:lnT>
                    <a:lnB w="19050">
                      <a:solidFill>
                        <a:schemeClr val="tx1"/>
                      </a:solidFill>
                      <a:prstDash val="soli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1022985" y="0"/>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研究</a:t>
            </a:r>
            <a:r>
              <a:rPr lang="zh-CN" altLang="en-US" sz="3200" b="1">
                <a:latin typeface="黑体" panose="02010609060101010101" charset="-122"/>
                <a:ea typeface="黑体" panose="02010609060101010101" charset="-122"/>
              </a:rPr>
              <a:t>结果</a:t>
            </a:r>
            <a:endParaRPr lang="zh-CN" altLang="en-US" sz="3200" b="1">
              <a:latin typeface="黑体" panose="02010609060101010101" charset="-122"/>
              <a:ea typeface="黑体" panose="02010609060101010101" charset="-122"/>
            </a:endParaRPr>
          </a:p>
        </p:txBody>
      </p:sp>
      <p:sp>
        <p:nvSpPr>
          <p:cNvPr id="3" name="文本框 2"/>
          <p:cNvSpPr txBox="1"/>
          <p:nvPr/>
        </p:nvSpPr>
        <p:spPr>
          <a:xfrm>
            <a:off x="4490720" y="106680"/>
            <a:ext cx="3156585" cy="521970"/>
          </a:xfrm>
          <a:prstGeom prst="rect">
            <a:avLst/>
          </a:prstGeom>
          <a:noFill/>
          <a:ln w="9525">
            <a:noFill/>
          </a:ln>
        </p:spPr>
        <p:txBody>
          <a:bodyPr wrap="square">
            <a:spAutoFit/>
          </a:bodyPr>
          <a:p>
            <a:pPr marL="0" algn="l">
              <a:buClrTx/>
              <a:buSzTx/>
              <a:buFontTx/>
            </a:pPr>
            <a:r>
              <a:rPr lang="zh-CN" altLang="en-US" sz="2800" b="1">
                <a:solidFill>
                  <a:srgbClr val="C00000"/>
                </a:solidFill>
                <a:latin typeface="黑体" panose="02010609060101010101" charset="-122"/>
                <a:ea typeface="黑体" panose="02010609060101010101" charset="-122"/>
              </a:rPr>
              <a:t>——证据</a:t>
            </a:r>
            <a:r>
              <a:rPr lang="zh-CN" altLang="en-US" sz="2800" b="1">
                <a:solidFill>
                  <a:srgbClr val="C00000"/>
                </a:solidFill>
                <a:latin typeface="黑体" panose="02010609060101010101" charset="-122"/>
                <a:ea typeface="黑体" panose="02010609060101010101" charset="-122"/>
              </a:rPr>
              <a:t>提取</a:t>
            </a:r>
            <a:endParaRPr lang="zh-CN" altLang="en-US" sz="2800" b="1">
              <a:solidFill>
                <a:srgbClr val="C00000"/>
              </a:solidFill>
              <a:latin typeface="黑体" panose="02010609060101010101" charset="-122"/>
              <a:ea typeface="黑体" panose="02010609060101010101" charset="-122"/>
            </a:endParaRPr>
          </a:p>
        </p:txBody>
      </p:sp>
      <p:graphicFrame>
        <p:nvGraphicFramePr>
          <p:cNvPr id="6" name="表格 5"/>
          <p:cNvGraphicFramePr/>
          <p:nvPr>
            <p:custDataLst>
              <p:tags r:id="rId1"/>
            </p:custDataLst>
          </p:nvPr>
        </p:nvGraphicFramePr>
        <p:xfrm>
          <a:off x="772160" y="798195"/>
          <a:ext cx="7599680" cy="3969385"/>
        </p:xfrm>
        <a:graphic>
          <a:graphicData uri="http://schemas.openxmlformats.org/drawingml/2006/table">
            <a:tbl>
              <a:tblPr firstRow="1" bandRow="1">
                <a:tableStyleId>{5C22544A-7EE6-4342-B048-85BDC9FD1C3A}</a:tableStyleId>
              </a:tblPr>
              <a:tblGrid>
                <a:gridCol w="1120140"/>
                <a:gridCol w="6479540"/>
              </a:tblGrid>
              <a:tr h="469900">
                <a:tc>
                  <a:txBody>
                    <a:bodyPr/>
                    <a:p>
                      <a:pPr marL="85725" algn="l">
                        <a:spcBef>
                          <a:spcPts val="500"/>
                        </a:spcBef>
                        <a:buClrTx/>
                        <a:buSzTx/>
                        <a:buFontTx/>
                        <a:buNone/>
                      </a:pPr>
                      <a:endParaRPr lang="zh-CN" altLang="en-US" sz="1600" b="0">
                        <a:solidFill>
                          <a:schemeClr val="tx1"/>
                        </a:solidFill>
                        <a:latin typeface="黑体" panose="02010609060101010101" charset="-122"/>
                        <a:ea typeface="黑体" panose="02010609060101010101" charset="-122"/>
                      </a:endParaRPr>
                    </a:p>
                  </a:txBody>
                  <a:tcPr anchor="ctr" anchorCtr="0"/>
                </a:tc>
                <a:tc>
                  <a:txBody>
                    <a:bodyPr/>
                    <a:p>
                      <a:pPr marL="85725" algn="ctr">
                        <a:spcBef>
                          <a:spcPts val="500"/>
                        </a:spcBef>
                        <a:buClrTx/>
                        <a:buSzTx/>
                        <a:buFontTx/>
                        <a:buNone/>
                      </a:pPr>
                      <a:r>
                        <a:rPr lang="zh-CN" altLang="en-US" sz="1600" b="0">
                          <a:solidFill>
                            <a:schemeClr val="tx1"/>
                          </a:solidFill>
                          <a:latin typeface="黑体" panose="02010609060101010101" charset="-122"/>
                          <a:ea typeface="黑体" panose="02010609060101010101" charset="-122"/>
                        </a:rPr>
                        <a:t>证据内容</a:t>
                      </a:r>
                      <a:endParaRPr lang="zh-CN" altLang="en-US" sz="1600" b="0">
                        <a:solidFill>
                          <a:schemeClr val="tx1"/>
                        </a:solidFill>
                        <a:latin typeface="黑体" panose="02010609060101010101" charset="-122"/>
                        <a:ea typeface="黑体" panose="02010609060101010101" charset="-122"/>
                      </a:endParaRPr>
                    </a:p>
                  </a:txBody>
                  <a:tcPr anchor="ctr" anchorCtr="0"/>
                </a:tc>
              </a:tr>
              <a:tr h="540385">
                <a:tc rowSpan="4">
                  <a:txBody>
                    <a:bodyPr/>
                    <a:p>
                      <a:pPr marL="85725" algn="l">
                        <a:spcBef>
                          <a:spcPts val="500"/>
                        </a:spcBef>
                        <a:buClrTx/>
                        <a:buSzTx/>
                        <a:buFontTx/>
                      </a:pPr>
                      <a:r>
                        <a:rPr lang="zh-CN" altLang="en-US" sz="1600" i="0">
                          <a:solidFill>
                            <a:schemeClr val="tx1"/>
                          </a:solidFill>
                          <a:latin typeface="黑体" panose="02010609060101010101" charset="-122"/>
                          <a:ea typeface="黑体" panose="02010609060101010101" charset="-122"/>
                        </a:rPr>
                        <a:t>基本原则</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pPr>
                      <a:r>
                        <a:rPr lang="zh-CN" altLang="en-US" sz="1600" i="0">
                          <a:solidFill>
                            <a:schemeClr val="tx1"/>
                          </a:solidFill>
                          <a:latin typeface="黑体" panose="02010609060101010101" charset="-122"/>
                          <a:ea typeface="黑体" panose="02010609060101010101" charset="-122"/>
                        </a:rPr>
                        <a:t>伤口管理策略的选择应综合考虑疗效、患者选择、生活质量和成本效益</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r>
              <a:tr h="469265">
                <a:tc vMerge="1">
                  <a:tcPr marL="13017" marR="13017" marT="13017" marB="0" anchor="ctr" anchorCtr="0"/>
                </a:tc>
                <a:tc>
                  <a:txBody>
                    <a:bodyPr/>
                    <a:p>
                      <a:pPr marL="85725" algn="l">
                        <a:spcBef>
                          <a:spcPts val="500"/>
                        </a:spcBef>
                        <a:buClrTx/>
                        <a:buSzTx/>
                        <a:buFontTx/>
                      </a:pPr>
                      <a:r>
                        <a:rPr lang="zh-CN" altLang="en-US" sz="1600" i="0">
                          <a:solidFill>
                            <a:srgbClr val="C00000"/>
                          </a:solidFill>
                          <a:latin typeface="黑体" panose="02010609060101010101" charset="-122"/>
                          <a:ea typeface="黑体" panose="02010609060101010101" charset="-122"/>
                        </a:rPr>
                        <a:t>EBS</a:t>
                      </a:r>
                      <a:r>
                        <a:rPr lang="zh-CN" altLang="en-US" sz="1600" i="0">
                          <a:solidFill>
                            <a:schemeClr val="tx1"/>
                          </a:solidFill>
                          <a:latin typeface="黑体" panose="02010609060101010101" charset="-122"/>
                          <a:ea typeface="黑体" panose="02010609060101010101" charset="-122"/>
                        </a:rPr>
                        <a:t>：需注意预防伤口感染、降低皮肤温度并保护皮肤</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r>
              <a:tr h="540385">
                <a:tc vMerge="1">
                  <a:tcPr marL="13017" marR="13017" marT="13017" marB="0" anchor="ctr" anchorCtr="0"/>
                </a:tc>
                <a:tc>
                  <a:txBody>
                    <a:bodyPr/>
                    <a:p>
                      <a:pPr marL="85725" algn="l">
                        <a:spcBef>
                          <a:spcPts val="500"/>
                        </a:spcBef>
                        <a:buClrTx/>
                        <a:buSzTx/>
                        <a:buFontTx/>
                      </a:pPr>
                      <a:r>
                        <a:rPr lang="zh-CN" altLang="en-US" sz="1600" i="0">
                          <a:solidFill>
                            <a:srgbClr val="C00000"/>
                          </a:solidFill>
                          <a:latin typeface="黑体" panose="02010609060101010101" charset="-122"/>
                          <a:ea typeface="黑体" panose="02010609060101010101" charset="-122"/>
                        </a:rPr>
                        <a:t>RDEB</a:t>
                      </a:r>
                      <a:r>
                        <a:rPr lang="zh-CN" altLang="en-US" sz="1600" i="0">
                          <a:solidFill>
                            <a:schemeClr val="tx1"/>
                          </a:solidFill>
                          <a:latin typeface="黑体" panose="02010609060101010101" charset="-122"/>
                          <a:ea typeface="黑体" panose="02010609060101010101" charset="-122"/>
                        </a:rPr>
                        <a:t>：避免敷料边缘摩擦引发新水疱，避免渗液过多引起皮肤浸渍或渗漏</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r>
              <a:tr h="469900">
                <a:tc vMerge="1">
                  <a:tcPr marL="13017" marR="13017" marT="13017" marB="0" anchor="ctr" anchorCtr="0"/>
                </a:tc>
                <a:tc>
                  <a:txBody>
                    <a:bodyPr/>
                    <a:p>
                      <a:pPr marL="85725" algn="l">
                        <a:spcBef>
                          <a:spcPts val="500"/>
                        </a:spcBef>
                        <a:buClrTx/>
                        <a:buSzTx/>
                        <a:buFontTx/>
                      </a:pPr>
                      <a:r>
                        <a:rPr lang="zh-CN" altLang="en-US" sz="1600" i="0">
                          <a:solidFill>
                            <a:srgbClr val="C00000"/>
                          </a:solidFill>
                          <a:latin typeface="黑体" panose="02010609060101010101" charset="-122"/>
                          <a:ea typeface="黑体" panose="02010609060101010101" charset="-122"/>
                        </a:rPr>
                        <a:t>JEB</a:t>
                      </a:r>
                      <a:r>
                        <a:rPr lang="zh-CN" altLang="en-US" sz="1600" i="0">
                          <a:solidFill>
                            <a:schemeClr val="tx1"/>
                          </a:solidFill>
                          <a:latin typeface="黑体" panose="02010609060101010101" charset="-122"/>
                          <a:ea typeface="黑体" panose="02010609060101010101" charset="-122"/>
                        </a:rPr>
                        <a:t>：重点处理慢性伤口和肉芽组织</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r>
              <a:tr h="469265">
                <a:tc>
                  <a:txBody>
                    <a:bodyPr/>
                    <a:p>
                      <a:pPr marL="85725" algn="l">
                        <a:spcBef>
                          <a:spcPts val="500"/>
                        </a:spcBef>
                        <a:buClrTx/>
                        <a:buSzTx/>
                        <a:buFontTx/>
                      </a:pPr>
                      <a:r>
                        <a:rPr lang="zh-CN" altLang="en-US" sz="1600" i="0">
                          <a:solidFill>
                            <a:schemeClr val="tx1"/>
                          </a:solidFill>
                          <a:latin typeface="黑体" panose="02010609060101010101" charset="-122"/>
                          <a:ea typeface="黑体" panose="02010609060101010101" charset="-122"/>
                        </a:rPr>
                        <a:t>环境要求</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pPr>
                      <a:r>
                        <a:rPr lang="zh-CN" altLang="en-US" sz="1600" i="0">
                          <a:solidFill>
                            <a:schemeClr val="tx1"/>
                          </a:solidFill>
                          <a:latin typeface="黑体" panose="02010609060101010101" charset="-122"/>
                          <a:ea typeface="黑体" panose="02010609060101010101" charset="-122"/>
                        </a:rPr>
                        <a:t>换药环境温度适宜，关闭风扇减少空气流通</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r>
              <a:tr h="469900">
                <a:tc>
                  <a:txBody>
                    <a:bodyPr/>
                    <a:p>
                      <a:pPr marL="85725" algn="l">
                        <a:spcBef>
                          <a:spcPts val="500"/>
                        </a:spcBef>
                        <a:buClrTx/>
                        <a:buSzTx/>
                        <a:buFontTx/>
                      </a:pPr>
                      <a:r>
                        <a:rPr lang="zh-CN" altLang="en-US" sz="1600" i="0">
                          <a:solidFill>
                            <a:schemeClr val="tx1"/>
                          </a:solidFill>
                          <a:latin typeface="黑体" panose="02010609060101010101" charset="-122"/>
                          <a:ea typeface="黑体" panose="02010609060101010101" charset="-122"/>
                        </a:rPr>
                        <a:t>无菌操作</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pPr>
                      <a:r>
                        <a:rPr lang="zh-CN" altLang="en-US" sz="1600" i="0">
                          <a:solidFill>
                            <a:schemeClr val="tx1"/>
                          </a:solidFill>
                          <a:latin typeface="黑体" panose="02010609060101010101" charset="-122"/>
                          <a:ea typeface="黑体" panose="02010609060101010101" charset="-122"/>
                        </a:rPr>
                        <a:t>操作过程中注意无菌概念，避免造成伤口感染</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r>
              <a:tr h="540385">
                <a:tc>
                  <a:txBody>
                    <a:bodyPr/>
                    <a:p>
                      <a:pPr marL="85725" algn="l">
                        <a:spcBef>
                          <a:spcPts val="500"/>
                        </a:spcBef>
                        <a:buClrTx/>
                        <a:buSzTx/>
                        <a:buFontTx/>
                        <a:buNone/>
                      </a:pPr>
                      <a:r>
                        <a:rPr lang="zh-CN" altLang="en-US" sz="1600" i="0">
                          <a:solidFill>
                            <a:schemeClr val="tx1"/>
                          </a:solidFill>
                          <a:latin typeface="黑体" panose="02010609060101010101" charset="-122"/>
                          <a:ea typeface="黑体" panose="02010609060101010101" charset="-122"/>
                        </a:rPr>
                        <a:t>伤口评估</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buNone/>
                      </a:pPr>
                      <a:r>
                        <a:rPr lang="zh-CN" altLang="en-US" sz="1600" i="0">
                          <a:solidFill>
                            <a:schemeClr val="tx1"/>
                          </a:solidFill>
                          <a:latin typeface="黑体" panose="02010609060101010101" charset="-122"/>
                          <a:ea typeface="黑体" panose="02010609060101010101" charset="-122"/>
                        </a:rPr>
                        <a:t>根据</a:t>
                      </a:r>
                      <a:r>
                        <a:rPr lang="zh-CN" altLang="en-US" sz="1600" i="0">
                          <a:solidFill>
                            <a:srgbClr val="C00000"/>
                          </a:solidFill>
                          <a:latin typeface="黑体" panose="02010609060101010101" charset="-122"/>
                          <a:ea typeface="黑体" panose="02010609060101010101" charset="-122"/>
                        </a:rPr>
                        <a:t>伤口床准备（Wound Bed Preparation，WBP）</a:t>
                      </a:r>
                      <a:r>
                        <a:rPr lang="zh-CN" altLang="en-US" sz="1600" i="0">
                          <a:solidFill>
                            <a:schemeClr val="tx1"/>
                          </a:solidFill>
                          <a:latin typeface="黑体" panose="02010609060101010101" charset="-122"/>
                          <a:ea typeface="黑体" panose="02010609060101010101" charset="-122"/>
                        </a:rPr>
                        <a:t>原则评估患</a:t>
                      </a:r>
                      <a:r>
                        <a:rPr lang="zh-CN" altLang="en-US" sz="1600" i="0">
                          <a:solidFill>
                            <a:schemeClr val="tx1"/>
                          </a:solidFill>
                          <a:latin typeface="黑体" panose="02010609060101010101" charset="-122"/>
                          <a:ea typeface="黑体" panose="02010609060101010101" charset="-122"/>
                        </a:rPr>
                        <a:t>者全身皮肤伤口状态</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r>
            </a:tbl>
          </a:graphicData>
        </a:graphic>
      </p:graphicFrame>
      <p:pic>
        <p:nvPicPr>
          <p:cNvPr id="4" name="图片 3" descr="截屏2025-06-21 16.04.44"/>
          <p:cNvPicPr>
            <a:picLocks noChangeAspect="1"/>
          </p:cNvPicPr>
          <p:nvPr/>
        </p:nvPicPr>
        <p:blipFill>
          <a:blip r:embed="rId2"/>
          <a:stretch>
            <a:fillRect/>
          </a:stretch>
        </p:blipFill>
        <p:spPr>
          <a:xfrm>
            <a:off x="3648710" y="1316990"/>
            <a:ext cx="4559300" cy="35344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1199515" y="26035"/>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研究</a:t>
            </a:r>
            <a:r>
              <a:rPr lang="zh-CN" altLang="en-US" sz="3200" b="1">
                <a:latin typeface="黑体" panose="02010609060101010101" charset="-122"/>
                <a:ea typeface="黑体" panose="02010609060101010101" charset="-122"/>
              </a:rPr>
              <a:t>结果</a:t>
            </a:r>
            <a:endParaRPr lang="zh-CN" altLang="en-US" sz="3200" b="1">
              <a:latin typeface="黑体" panose="02010609060101010101" charset="-122"/>
              <a:ea typeface="黑体" panose="02010609060101010101" charset="-122"/>
            </a:endParaRPr>
          </a:p>
        </p:txBody>
      </p:sp>
      <p:sp>
        <p:nvSpPr>
          <p:cNvPr id="3" name="文本框 2"/>
          <p:cNvSpPr txBox="1"/>
          <p:nvPr/>
        </p:nvSpPr>
        <p:spPr>
          <a:xfrm>
            <a:off x="4556760" y="130810"/>
            <a:ext cx="3156585" cy="521970"/>
          </a:xfrm>
          <a:prstGeom prst="rect">
            <a:avLst/>
          </a:prstGeom>
          <a:noFill/>
          <a:ln w="9525">
            <a:noFill/>
          </a:ln>
        </p:spPr>
        <p:txBody>
          <a:bodyPr wrap="square">
            <a:spAutoFit/>
          </a:bodyPr>
          <a:p>
            <a:pPr marL="0" algn="l">
              <a:buClrTx/>
              <a:buSzTx/>
              <a:buFontTx/>
            </a:pPr>
            <a:r>
              <a:rPr lang="zh-CN" altLang="en-US" sz="2800" b="1">
                <a:solidFill>
                  <a:srgbClr val="C00000"/>
                </a:solidFill>
                <a:latin typeface="黑体" panose="02010609060101010101" charset="-122"/>
                <a:ea typeface="黑体" panose="02010609060101010101" charset="-122"/>
              </a:rPr>
              <a:t>——证据</a:t>
            </a:r>
            <a:r>
              <a:rPr lang="zh-CN" altLang="en-US" sz="2800" b="1">
                <a:solidFill>
                  <a:srgbClr val="C00000"/>
                </a:solidFill>
                <a:latin typeface="黑体" panose="02010609060101010101" charset="-122"/>
                <a:ea typeface="黑体" panose="02010609060101010101" charset="-122"/>
              </a:rPr>
              <a:t>提取</a:t>
            </a:r>
            <a:endParaRPr lang="zh-CN" altLang="en-US" sz="2800" b="1">
              <a:solidFill>
                <a:srgbClr val="C00000"/>
              </a:solidFill>
              <a:latin typeface="黑体" panose="02010609060101010101" charset="-122"/>
              <a:ea typeface="黑体" panose="02010609060101010101" charset="-122"/>
            </a:endParaRPr>
          </a:p>
        </p:txBody>
      </p:sp>
      <p:graphicFrame>
        <p:nvGraphicFramePr>
          <p:cNvPr id="6" name="表格 5"/>
          <p:cNvGraphicFramePr/>
          <p:nvPr>
            <p:custDataLst>
              <p:tags r:id="rId1"/>
            </p:custDataLst>
          </p:nvPr>
        </p:nvGraphicFramePr>
        <p:xfrm>
          <a:off x="824548" y="659765"/>
          <a:ext cx="7494905" cy="4107815"/>
        </p:xfrm>
        <a:graphic>
          <a:graphicData uri="http://schemas.openxmlformats.org/drawingml/2006/table">
            <a:tbl>
              <a:tblPr firstRow="1" bandRow="1">
                <a:tableStyleId>{5C22544A-7EE6-4342-B048-85BDC9FD1C3A}</a:tableStyleId>
              </a:tblPr>
              <a:tblGrid>
                <a:gridCol w="1188720"/>
                <a:gridCol w="6306185"/>
              </a:tblGrid>
              <a:tr h="466090">
                <a:tc>
                  <a:txBody>
                    <a:bodyPr/>
                    <a:p>
                      <a:pPr marL="85725" algn="l">
                        <a:spcBef>
                          <a:spcPts val="500"/>
                        </a:spcBef>
                        <a:buClrTx/>
                        <a:buSzTx/>
                        <a:buFontTx/>
                        <a:buNone/>
                      </a:pPr>
                      <a:endParaRPr lang="zh-CN" altLang="en-US" sz="1600" b="0">
                        <a:solidFill>
                          <a:schemeClr val="tx1"/>
                        </a:solidFill>
                        <a:latin typeface="黑体" panose="02010609060101010101" charset="-122"/>
                        <a:ea typeface="黑体" panose="02010609060101010101" charset="-122"/>
                      </a:endParaRPr>
                    </a:p>
                  </a:txBody>
                  <a:tcPr anchor="ctr" anchorCtr="0"/>
                </a:tc>
                <a:tc>
                  <a:txBody>
                    <a:bodyPr/>
                    <a:p>
                      <a:pPr marL="85725" algn="ctr">
                        <a:spcBef>
                          <a:spcPts val="500"/>
                        </a:spcBef>
                        <a:buClrTx/>
                        <a:buSzTx/>
                        <a:buFontTx/>
                        <a:buNone/>
                      </a:pPr>
                      <a:r>
                        <a:rPr lang="zh-CN" altLang="en-US" sz="1600" b="0">
                          <a:solidFill>
                            <a:schemeClr val="tx1"/>
                          </a:solidFill>
                          <a:latin typeface="黑体" panose="02010609060101010101" charset="-122"/>
                          <a:ea typeface="黑体" panose="02010609060101010101" charset="-122"/>
                        </a:rPr>
                        <a:t>证据内容</a:t>
                      </a:r>
                      <a:endParaRPr lang="zh-CN" altLang="en-US" sz="1600" b="0">
                        <a:solidFill>
                          <a:schemeClr val="tx1"/>
                        </a:solidFill>
                        <a:latin typeface="黑体" panose="02010609060101010101" charset="-122"/>
                        <a:ea typeface="黑体" panose="02010609060101010101" charset="-122"/>
                      </a:endParaRPr>
                    </a:p>
                  </a:txBody>
                  <a:tcPr anchor="ctr" anchorCtr="0"/>
                </a:tc>
              </a:tr>
              <a:tr h="765175">
                <a:tc rowSpan="2">
                  <a:txBody>
                    <a:bodyPr/>
                    <a:p>
                      <a:pPr marL="85725" algn="l">
                        <a:spcBef>
                          <a:spcPts val="500"/>
                        </a:spcBef>
                        <a:buClrTx/>
                        <a:buSzTx/>
                        <a:buFontTx/>
                      </a:pPr>
                      <a:r>
                        <a:rPr lang="zh-CN" altLang="en-US" sz="1600" i="0">
                          <a:solidFill>
                            <a:schemeClr val="tx1"/>
                          </a:solidFill>
                          <a:latin typeface="黑体" panose="02010609060101010101" charset="-122"/>
                          <a:ea typeface="黑体" panose="02010609060101010101" charset="-122"/>
                        </a:rPr>
                        <a:t>伤口</a:t>
                      </a:r>
                      <a:endParaRPr lang="zh-CN" altLang="en-US" sz="1600" i="0">
                        <a:solidFill>
                          <a:schemeClr val="tx1"/>
                        </a:solidFill>
                        <a:latin typeface="黑体" panose="02010609060101010101" charset="-122"/>
                        <a:ea typeface="黑体" panose="02010609060101010101" charset="-122"/>
                      </a:endParaRPr>
                    </a:p>
                    <a:p>
                      <a:pPr marL="85725" algn="l">
                        <a:spcBef>
                          <a:spcPts val="500"/>
                        </a:spcBef>
                        <a:buClrTx/>
                        <a:buSzTx/>
                        <a:buFontTx/>
                      </a:pPr>
                      <a:r>
                        <a:rPr lang="zh-CN" altLang="en-US" sz="1600" i="0">
                          <a:solidFill>
                            <a:schemeClr val="tx1"/>
                          </a:solidFill>
                          <a:latin typeface="黑体" panose="02010609060101010101" charset="-122"/>
                          <a:ea typeface="黑体" panose="02010609060101010101" charset="-122"/>
                        </a:rPr>
                        <a:t>清洁清创</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pPr>
                      <a:r>
                        <a:rPr lang="zh-CN" altLang="en-US" sz="1600" i="0">
                          <a:solidFill>
                            <a:schemeClr val="tx1"/>
                          </a:solidFill>
                          <a:latin typeface="黑体" panose="02010609060101010101" charset="-122"/>
                          <a:ea typeface="黑体" panose="02010609060101010101" charset="-122"/>
                        </a:rPr>
                        <a:t>使用低毒性溶液（如生理盐水）清洁伤口。</a:t>
                      </a:r>
                      <a:r>
                        <a:rPr lang="zh-CN" altLang="en-US" sz="1600" i="0">
                          <a:solidFill>
                            <a:srgbClr val="C00000"/>
                          </a:solidFill>
                          <a:latin typeface="黑体" panose="02010609060101010101" charset="-122"/>
                          <a:ea typeface="黑体" panose="02010609060101010101" charset="-122"/>
                        </a:rPr>
                        <a:t>新生儿禁用漂白剂</a:t>
                      </a:r>
                      <a:r>
                        <a:rPr lang="zh-CN" altLang="en-US" sz="1600" i="0">
                          <a:solidFill>
                            <a:schemeClr val="tx1"/>
                          </a:solidFill>
                          <a:latin typeface="黑体" panose="02010609060101010101" charset="-122"/>
                          <a:ea typeface="黑体" panose="02010609060101010101" charset="-122"/>
                        </a:rPr>
                        <a:t>，优先使用温热生理盐水</a:t>
                      </a:r>
                      <a:endParaRPr lang="zh-CN" altLang="en-US" sz="1600" i="0">
                        <a:solidFill>
                          <a:schemeClr val="tx1"/>
                        </a:solidFill>
                        <a:latin typeface="黑体" panose="02010609060101010101" charset="-122"/>
                        <a:ea typeface="黑体" panose="02010609060101010101" charset="-122"/>
                      </a:endParaRPr>
                    </a:p>
                  </a:txBody>
                  <a:tcPr marL="13017" marR="13017" marT="13017" marB="0" anchor="ctr" anchorCtr="0"/>
                </a:tc>
              </a:tr>
              <a:tr h="765810">
                <a:tc vMerge="1">
                  <a:tcPr marL="13017" marR="13017" marT="13017" marB="0" anchor="ctr" anchorCtr="0"/>
                </a:tc>
                <a:tc>
                  <a:txBody>
                    <a:bodyPr/>
                    <a:p>
                      <a:pPr marL="85725" algn="l">
                        <a:spcBef>
                          <a:spcPts val="500"/>
                        </a:spcBef>
                        <a:buClrTx/>
                        <a:buSzTx/>
                        <a:buFontTx/>
                        <a:buNone/>
                      </a:pPr>
                      <a:r>
                        <a:rPr lang="zh-CN" altLang="en-US" sz="1600">
                          <a:solidFill>
                            <a:schemeClr val="tx1"/>
                          </a:solidFill>
                          <a:latin typeface="黑体" panose="02010609060101010101" charset="-122"/>
                          <a:ea typeface="黑体" panose="02010609060101010101" charset="-122"/>
                          <a:sym typeface="+mn-ea"/>
                        </a:rPr>
                        <a:t>使用水凝胶敷料</a:t>
                      </a:r>
                      <a:r>
                        <a:rPr lang="zh-CN" altLang="en-US" sz="1600">
                          <a:solidFill>
                            <a:schemeClr val="tx1"/>
                          </a:solidFill>
                          <a:latin typeface="黑体" panose="02010609060101010101" charset="-122"/>
                          <a:ea typeface="黑体" panose="02010609060101010101" charset="-122"/>
                          <a:sym typeface="+mn-ea"/>
                        </a:rPr>
                        <a:t>及时清除伤口周围的结痂及腐肉，结痂也可使用保湿霜进行厚涂后</a:t>
                      </a:r>
                      <a:r>
                        <a:rPr lang="zh-CN" altLang="en-US" sz="1600">
                          <a:solidFill>
                            <a:schemeClr val="tx1"/>
                          </a:solidFill>
                          <a:latin typeface="黑体" panose="02010609060101010101" charset="-122"/>
                          <a:ea typeface="黑体" panose="02010609060101010101" charset="-122"/>
                          <a:sym typeface="+mn-ea"/>
                        </a:rPr>
                        <a:t>祛除</a:t>
                      </a:r>
                      <a:endParaRPr lang="zh-CN" altLang="en-US" sz="1600">
                        <a:solidFill>
                          <a:schemeClr val="tx1"/>
                        </a:solidFill>
                        <a:latin typeface="黑体" panose="02010609060101010101" charset="-122"/>
                        <a:ea typeface="黑体" panose="02010609060101010101" charset="-122"/>
                        <a:sym typeface="+mn-ea"/>
                      </a:endParaRPr>
                    </a:p>
                  </a:txBody>
                  <a:tcPr marL="13017" marR="13017" marT="13017" marB="0" anchor="ctr" anchorCtr="0"/>
                </a:tc>
              </a:tr>
              <a:tr h="765175">
                <a:tc rowSpan="3">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敷料选择</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应根据EB亚型、伤口及渗液情况选择合适的敷料，并提前裁剪至合适形状。大面积的伤口需要确保敷料无褶皱，若连接处或边缘摩擦，可辅以保护膜</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514350">
                <a:tc vMerge="1">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对直接接触伤口的敷料应选择不粘性或非粘连性硅胶敷料和可以吸收渗出液的泡沫敷料</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831215">
                <a:tc vMerge="1">
                  <a:tcPr marL="13017" marR="13017" marT="13017" marB="0" anchor="ctr" anchorCtr="0"/>
                </a:tc>
                <a:tc>
                  <a:txBody>
                    <a:bodyPr/>
                    <a:p>
                      <a:pPr marL="85725" algn="l">
                        <a:spcBef>
                          <a:spcPts val="500"/>
                        </a:spcBef>
                        <a:buClrTx/>
                        <a:buSzTx/>
                        <a:buFontTx/>
                        <a:buNone/>
                      </a:pPr>
                      <a:r>
                        <a:rPr lang="zh-CN" altLang="en-US" sz="1600">
                          <a:solidFill>
                            <a:schemeClr val="tx1"/>
                          </a:solidFill>
                          <a:latin typeface="黑体" panose="02010609060101010101" charset="-122"/>
                          <a:ea typeface="黑体" panose="02010609060101010101" charset="-122"/>
                          <a:sym typeface="+mn-ea"/>
                        </a:rPr>
                        <a:t>使用柔软、非粘性、透气及吸收渗液能力强的敷料，</a:t>
                      </a:r>
                      <a:r>
                        <a:rPr lang="zh-CN" altLang="en-US" sz="1600">
                          <a:solidFill>
                            <a:srgbClr val="C00000"/>
                          </a:solidFill>
                          <a:latin typeface="黑体" panose="02010609060101010101" charset="-122"/>
                          <a:ea typeface="黑体" panose="02010609060101010101" charset="-122"/>
                          <a:sym typeface="+mn-ea"/>
                        </a:rPr>
                        <a:t>不耐受敷料者可用玉米淀粉</a:t>
                      </a:r>
                      <a:r>
                        <a:rPr lang="zh-CN" altLang="en-US" sz="1600">
                          <a:solidFill>
                            <a:schemeClr val="tx1"/>
                          </a:solidFill>
                          <a:latin typeface="黑体" panose="02010609060101010101" charset="-122"/>
                          <a:ea typeface="黑体" panose="02010609060101010101" charset="-122"/>
                          <a:sym typeface="+mn-ea"/>
                        </a:rPr>
                        <a:t>保持干燥</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bl>
          </a:graphicData>
        </a:graphic>
      </p:graphicFrame>
      <p:pic>
        <p:nvPicPr>
          <p:cNvPr id="4" name="图片 3" descr="截屏2025-06-21 15.57.18"/>
          <p:cNvPicPr>
            <a:picLocks noChangeAspect="1"/>
          </p:cNvPicPr>
          <p:nvPr/>
        </p:nvPicPr>
        <p:blipFill>
          <a:blip r:embed="rId2"/>
          <a:stretch>
            <a:fillRect/>
          </a:stretch>
        </p:blipFill>
        <p:spPr>
          <a:xfrm>
            <a:off x="3033395" y="1015365"/>
            <a:ext cx="5207000" cy="1485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1199515" y="0"/>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研究</a:t>
            </a:r>
            <a:r>
              <a:rPr lang="zh-CN" altLang="en-US" sz="3200" b="1">
                <a:latin typeface="黑体" panose="02010609060101010101" charset="-122"/>
                <a:ea typeface="黑体" panose="02010609060101010101" charset="-122"/>
              </a:rPr>
              <a:t>结果</a:t>
            </a:r>
            <a:endParaRPr lang="zh-CN" altLang="en-US" sz="3200" b="1">
              <a:latin typeface="黑体" panose="02010609060101010101" charset="-122"/>
              <a:ea typeface="黑体" panose="02010609060101010101" charset="-122"/>
            </a:endParaRPr>
          </a:p>
        </p:txBody>
      </p:sp>
      <p:sp>
        <p:nvSpPr>
          <p:cNvPr id="3" name="文本框 2"/>
          <p:cNvSpPr txBox="1"/>
          <p:nvPr/>
        </p:nvSpPr>
        <p:spPr>
          <a:xfrm>
            <a:off x="4556760" y="130810"/>
            <a:ext cx="3156585" cy="521970"/>
          </a:xfrm>
          <a:prstGeom prst="rect">
            <a:avLst/>
          </a:prstGeom>
          <a:noFill/>
          <a:ln w="9525">
            <a:noFill/>
          </a:ln>
        </p:spPr>
        <p:txBody>
          <a:bodyPr wrap="square">
            <a:spAutoFit/>
          </a:bodyPr>
          <a:p>
            <a:pPr marL="0" algn="l">
              <a:buClrTx/>
              <a:buSzTx/>
              <a:buFontTx/>
            </a:pPr>
            <a:r>
              <a:rPr lang="zh-CN" altLang="en-US" sz="2800" b="1">
                <a:solidFill>
                  <a:srgbClr val="C00000"/>
                </a:solidFill>
                <a:latin typeface="黑体" panose="02010609060101010101" charset="-122"/>
                <a:ea typeface="黑体" panose="02010609060101010101" charset="-122"/>
              </a:rPr>
              <a:t>——证据</a:t>
            </a:r>
            <a:r>
              <a:rPr lang="zh-CN" altLang="en-US" sz="2800" b="1">
                <a:solidFill>
                  <a:srgbClr val="C00000"/>
                </a:solidFill>
                <a:latin typeface="黑体" panose="02010609060101010101" charset="-122"/>
                <a:ea typeface="黑体" panose="02010609060101010101" charset="-122"/>
              </a:rPr>
              <a:t>提取</a:t>
            </a:r>
            <a:endParaRPr lang="zh-CN" altLang="en-US" sz="2800" b="1">
              <a:solidFill>
                <a:srgbClr val="C00000"/>
              </a:solidFill>
              <a:latin typeface="黑体" panose="02010609060101010101" charset="-122"/>
              <a:ea typeface="黑体" panose="02010609060101010101" charset="-122"/>
            </a:endParaRPr>
          </a:p>
        </p:txBody>
      </p:sp>
      <p:graphicFrame>
        <p:nvGraphicFramePr>
          <p:cNvPr id="6" name="表格 5"/>
          <p:cNvGraphicFramePr/>
          <p:nvPr>
            <p:custDataLst>
              <p:tags r:id="rId1"/>
            </p:custDataLst>
          </p:nvPr>
        </p:nvGraphicFramePr>
        <p:xfrm>
          <a:off x="842963" y="583565"/>
          <a:ext cx="7458075" cy="4184015"/>
        </p:xfrm>
        <a:graphic>
          <a:graphicData uri="http://schemas.openxmlformats.org/drawingml/2006/table">
            <a:tbl>
              <a:tblPr firstRow="1" bandRow="1">
                <a:tableStyleId>{5C22544A-7EE6-4342-B048-85BDC9FD1C3A}</a:tableStyleId>
              </a:tblPr>
              <a:tblGrid>
                <a:gridCol w="1181735"/>
                <a:gridCol w="6276340"/>
              </a:tblGrid>
              <a:tr h="489585">
                <a:tc>
                  <a:txBody>
                    <a:bodyPr/>
                    <a:p>
                      <a:pPr marL="85725" algn="l">
                        <a:spcBef>
                          <a:spcPts val="500"/>
                        </a:spcBef>
                        <a:buClrTx/>
                        <a:buSzTx/>
                        <a:buFontTx/>
                        <a:buNone/>
                      </a:pPr>
                      <a:endParaRPr lang="zh-CN" altLang="en-US" sz="1600" b="0">
                        <a:solidFill>
                          <a:schemeClr val="tx1"/>
                        </a:solidFill>
                        <a:latin typeface="黑体" panose="02010609060101010101" charset="-122"/>
                        <a:ea typeface="黑体" panose="02010609060101010101" charset="-122"/>
                      </a:endParaRPr>
                    </a:p>
                  </a:txBody>
                  <a:tcPr/>
                </a:tc>
                <a:tc>
                  <a:txBody>
                    <a:bodyPr/>
                    <a:p>
                      <a:pPr marL="85725" algn="ctr">
                        <a:spcBef>
                          <a:spcPts val="500"/>
                        </a:spcBef>
                        <a:buClrTx/>
                        <a:buSzTx/>
                        <a:buFontTx/>
                        <a:buNone/>
                      </a:pPr>
                      <a:r>
                        <a:rPr lang="zh-CN" altLang="en-US" sz="1600" b="0">
                          <a:solidFill>
                            <a:schemeClr val="tx1"/>
                          </a:solidFill>
                          <a:latin typeface="黑体" panose="02010609060101010101" charset="-122"/>
                          <a:ea typeface="黑体" panose="02010609060101010101" charset="-122"/>
                        </a:rPr>
                        <a:t>证据内容</a:t>
                      </a:r>
                      <a:endParaRPr lang="zh-CN" altLang="en-US" sz="1600" b="0">
                        <a:solidFill>
                          <a:schemeClr val="tx1"/>
                        </a:solidFill>
                        <a:latin typeface="黑体" panose="02010609060101010101" charset="-122"/>
                        <a:ea typeface="黑体" panose="02010609060101010101" charset="-122"/>
                      </a:endParaRPr>
                    </a:p>
                  </a:txBody>
                  <a:tcPr anchor="ctr" anchorCtr="0"/>
                </a:tc>
              </a:tr>
              <a:tr h="532130">
                <a:tc rowSpan="3">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敷料固定</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使用绷带或纱布固定，</a:t>
                      </a:r>
                      <a:r>
                        <a:rPr lang="zh-CN" altLang="en-US" sz="1600" b="0" i="0">
                          <a:solidFill>
                            <a:srgbClr val="C00000"/>
                          </a:solidFill>
                          <a:latin typeface="黑体" panose="02010609060101010101" charset="-122"/>
                          <a:ea typeface="黑体" panose="02010609060101010101" charset="-122"/>
                        </a:rPr>
                        <a:t>禁止直接使用胶带粘连皮肤</a:t>
                      </a:r>
                      <a:r>
                        <a:rPr lang="zh-CN" altLang="en-US" sz="1600" b="0" i="0">
                          <a:solidFill>
                            <a:schemeClr val="tx1"/>
                          </a:solidFill>
                          <a:latin typeface="黑体" panose="02010609060101010101" charset="-122"/>
                          <a:ea typeface="黑体" panose="02010609060101010101" charset="-122"/>
                        </a:rPr>
                        <a:t>，固定以允许自由活动为宜</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532765">
                <a:tc vMerge="1">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敷料固定后应检查是否压迫皮肤，特别注意边缘区域是否红肿、形成水疱</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532130">
                <a:tc vMerge="1">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对于RDEB患者，新生儿期开始进行</a:t>
                      </a:r>
                      <a:r>
                        <a:rPr lang="zh-CN" altLang="en-US" sz="1600" b="0" i="0">
                          <a:solidFill>
                            <a:srgbClr val="C00000"/>
                          </a:solidFill>
                          <a:latin typeface="黑体" panose="02010609060101010101" charset="-122"/>
                          <a:ea typeface="黑体" panose="02010609060101010101" charset="-122"/>
                        </a:rPr>
                        <a:t>手指脚趾分指包扎</a:t>
                      </a:r>
                      <a:r>
                        <a:rPr lang="zh-CN" altLang="en-US" sz="1600" b="0" i="0">
                          <a:solidFill>
                            <a:schemeClr val="tx1"/>
                          </a:solidFill>
                          <a:latin typeface="黑体" panose="02010609060101010101" charset="-122"/>
                          <a:ea typeface="黑体" panose="02010609060101010101" charset="-122"/>
                        </a:rPr>
                        <a:t>预防粘连</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1032510">
                <a:tc rowSpan="3">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感染伤口</a:t>
                      </a:r>
                      <a:endParaRPr lang="zh-CN" altLang="en-US" sz="1600" b="0" i="0">
                        <a:solidFill>
                          <a:schemeClr val="tx1"/>
                        </a:solidFill>
                        <a:latin typeface="黑体" panose="02010609060101010101" charset="-122"/>
                        <a:ea typeface="黑体" panose="02010609060101010101" charset="-122"/>
                      </a:endParaRPr>
                    </a:p>
                    <a:p>
                      <a:pPr marL="85725" algn="l">
                        <a:spcBef>
                          <a:spcPts val="500"/>
                        </a:spcBef>
                        <a:buClrTx/>
                        <a:buSzTx/>
                        <a:buFontTx/>
                      </a:pP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对于细菌严重定植的伤口，符合</a:t>
                      </a:r>
                      <a:r>
                        <a:rPr lang="zh-CN" altLang="en-US" sz="1600" b="0" i="0">
                          <a:solidFill>
                            <a:srgbClr val="C00000"/>
                          </a:solidFill>
                          <a:latin typeface="黑体" panose="02010609060101010101" charset="-122"/>
                          <a:ea typeface="黑体" panose="02010609060101010101" charset="-122"/>
                        </a:rPr>
                        <a:t>三个及以上NERDS标准</a:t>
                      </a:r>
                      <a:r>
                        <a:rPr lang="zh-CN" altLang="en-US" sz="1600" b="0" i="0">
                          <a:solidFill>
                            <a:schemeClr val="tx1"/>
                          </a:solidFill>
                          <a:latin typeface="黑体" panose="02010609060101010101" charset="-122"/>
                          <a:ea typeface="黑体" panose="02010609060101010101" charset="-122"/>
                        </a:rPr>
                        <a:t>可通过外用药物来减少细菌负荷，包括稀释的漂白剂洗澡或湿敷、外用抗菌剂和外用抗生素等如氯己定、苯扎氯铵、莫匹罗星或含银敷料</a:t>
                      </a:r>
                      <a:r>
                        <a:rPr lang="zh-CN" altLang="en-US" sz="1600" b="0" i="0">
                          <a:solidFill>
                            <a:schemeClr val="tx1"/>
                          </a:solidFill>
                          <a:latin typeface="黑体" panose="02010609060101010101" charset="-122"/>
                          <a:ea typeface="黑体" panose="02010609060101010101" charset="-122"/>
                        </a:rPr>
                        <a:t>等</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532765">
                <a:tc vMerge="1">
                  <a:tcPr marL="13017" marR="13017" marT="13017" marB="0" anchor="ctr" anchorCtr="0"/>
                </a:tc>
                <a:tc>
                  <a:txBody>
                    <a:bodyPr/>
                    <a:p>
                      <a:pPr marL="85725" algn="l">
                        <a:spcBef>
                          <a:spcPts val="500"/>
                        </a:spcBef>
                        <a:buClrTx/>
                        <a:buSzTx/>
                        <a:buFontTx/>
                      </a:pPr>
                      <a:r>
                        <a:rPr lang="zh-CN" altLang="en-US" sz="1600">
                          <a:solidFill>
                            <a:schemeClr val="tx1"/>
                          </a:solidFill>
                          <a:latin typeface="黑体" panose="02010609060101010101" charset="-122"/>
                          <a:ea typeface="黑体" panose="02010609060101010101" charset="-122"/>
                          <a:sym typeface="+mn-ea"/>
                        </a:rPr>
                        <a:t>有明确感染的伤口，符合</a:t>
                      </a:r>
                      <a:r>
                        <a:rPr lang="zh-CN" altLang="en-US" sz="1600">
                          <a:solidFill>
                            <a:srgbClr val="C00000"/>
                          </a:solidFill>
                          <a:latin typeface="黑体" panose="02010609060101010101" charset="-122"/>
                          <a:ea typeface="黑体" panose="02010609060101010101" charset="-122"/>
                          <a:sym typeface="+mn-ea"/>
                        </a:rPr>
                        <a:t>3个及以上STONEES</a:t>
                      </a:r>
                      <a:r>
                        <a:rPr lang="zh-CN" altLang="en-US" sz="1600">
                          <a:solidFill>
                            <a:schemeClr val="tx1"/>
                          </a:solidFill>
                          <a:latin typeface="黑体" panose="02010609060101010101" charset="-122"/>
                          <a:ea typeface="黑体" panose="02010609060101010101" charset="-122"/>
                          <a:sym typeface="+mn-ea"/>
                        </a:rPr>
                        <a:t>标准需要据细菌培养和药敏试验的结果进行全身性抗</a:t>
                      </a:r>
                      <a:r>
                        <a:rPr lang="zh-CN" altLang="en-US" sz="1600">
                          <a:solidFill>
                            <a:schemeClr val="tx1"/>
                          </a:solidFill>
                          <a:latin typeface="黑体" panose="02010609060101010101" charset="-122"/>
                          <a:ea typeface="黑体" panose="02010609060101010101" charset="-122"/>
                          <a:sym typeface="+mn-ea"/>
                        </a:rPr>
                        <a:t>生素治疗</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532130">
                <a:tc vMerge="1">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使用外用抗生素，应每</a:t>
                      </a:r>
                      <a:r>
                        <a:rPr lang="zh-CN" altLang="en-US" sz="1600" b="0" i="0">
                          <a:solidFill>
                            <a:srgbClr val="C00000"/>
                          </a:solidFill>
                          <a:latin typeface="黑体" panose="02010609060101010101" charset="-122"/>
                          <a:ea typeface="黑体" panose="02010609060101010101" charset="-122"/>
                        </a:rPr>
                        <a:t>2-6周轮换不同的药物</a:t>
                      </a:r>
                      <a:r>
                        <a:rPr lang="zh-CN" altLang="en-US" sz="1600" b="0" i="0">
                          <a:solidFill>
                            <a:schemeClr val="tx1"/>
                          </a:solidFill>
                          <a:latin typeface="黑体" panose="02010609060101010101" charset="-122"/>
                          <a:ea typeface="黑体" panose="02010609060101010101" charset="-122"/>
                        </a:rPr>
                        <a:t>，以尽量减少诱发细菌耐药</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bl>
          </a:graphicData>
        </a:graphic>
      </p:graphicFrame>
      <p:pic>
        <p:nvPicPr>
          <p:cNvPr id="8" name="图片 7" descr="截屏2025-06-21 16.45.04"/>
          <p:cNvPicPr>
            <a:picLocks noChangeAspect="1"/>
          </p:cNvPicPr>
          <p:nvPr/>
        </p:nvPicPr>
        <p:blipFill>
          <a:blip r:embed="rId2"/>
          <a:stretch>
            <a:fillRect/>
          </a:stretch>
        </p:blipFill>
        <p:spPr>
          <a:xfrm>
            <a:off x="5575935" y="788670"/>
            <a:ext cx="2476500" cy="23749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05</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969010" y="0"/>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研究</a:t>
            </a:r>
            <a:r>
              <a:rPr lang="zh-CN" altLang="en-US" sz="3200" b="1">
                <a:latin typeface="黑体" panose="02010609060101010101" charset="-122"/>
                <a:ea typeface="黑体" panose="02010609060101010101" charset="-122"/>
              </a:rPr>
              <a:t>结果</a:t>
            </a:r>
            <a:endParaRPr lang="zh-CN" altLang="en-US" sz="3200" b="1">
              <a:latin typeface="黑体" panose="02010609060101010101" charset="-122"/>
              <a:ea typeface="黑体" panose="02010609060101010101" charset="-122"/>
            </a:endParaRPr>
          </a:p>
        </p:txBody>
      </p:sp>
      <p:sp>
        <p:nvSpPr>
          <p:cNvPr id="3" name="文本框 2"/>
          <p:cNvSpPr txBox="1"/>
          <p:nvPr/>
        </p:nvSpPr>
        <p:spPr>
          <a:xfrm>
            <a:off x="4556760" y="61595"/>
            <a:ext cx="3156585" cy="521970"/>
          </a:xfrm>
          <a:prstGeom prst="rect">
            <a:avLst/>
          </a:prstGeom>
          <a:noFill/>
          <a:ln w="9525">
            <a:noFill/>
          </a:ln>
        </p:spPr>
        <p:txBody>
          <a:bodyPr wrap="square">
            <a:spAutoFit/>
          </a:bodyPr>
          <a:p>
            <a:pPr marL="0" algn="l">
              <a:buClrTx/>
              <a:buSzTx/>
              <a:buFontTx/>
            </a:pPr>
            <a:r>
              <a:rPr lang="zh-CN" altLang="en-US" sz="2800" b="1">
                <a:solidFill>
                  <a:srgbClr val="C00000"/>
                </a:solidFill>
                <a:latin typeface="黑体" panose="02010609060101010101" charset="-122"/>
                <a:ea typeface="黑体" panose="02010609060101010101" charset="-122"/>
              </a:rPr>
              <a:t>——证据</a:t>
            </a:r>
            <a:r>
              <a:rPr lang="zh-CN" altLang="en-US" sz="2800" b="1">
                <a:solidFill>
                  <a:srgbClr val="C00000"/>
                </a:solidFill>
                <a:latin typeface="黑体" panose="02010609060101010101" charset="-122"/>
                <a:ea typeface="黑体" panose="02010609060101010101" charset="-122"/>
              </a:rPr>
              <a:t>提取</a:t>
            </a:r>
            <a:endParaRPr lang="zh-CN" altLang="en-US" sz="2800" b="1">
              <a:solidFill>
                <a:srgbClr val="C00000"/>
              </a:solidFill>
              <a:latin typeface="黑体" panose="02010609060101010101" charset="-122"/>
              <a:ea typeface="黑体" panose="02010609060101010101" charset="-122"/>
            </a:endParaRPr>
          </a:p>
        </p:txBody>
      </p:sp>
      <p:graphicFrame>
        <p:nvGraphicFramePr>
          <p:cNvPr id="6" name="表格 5"/>
          <p:cNvGraphicFramePr/>
          <p:nvPr>
            <p:custDataLst>
              <p:tags r:id="rId1"/>
            </p:custDataLst>
          </p:nvPr>
        </p:nvGraphicFramePr>
        <p:xfrm>
          <a:off x="835660" y="499110"/>
          <a:ext cx="7472680" cy="4268470"/>
        </p:xfrm>
        <a:graphic>
          <a:graphicData uri="http://schemas.openxmlformats.org/drawingml/2006/table">
            <a:tbl>
              <a:tblPr firstRow="1" bandRow="1">
                <a:tableStyleId>{5C22544A-7EE6-4342-B048-85BDC9FD1C3A}</a:tableStyleId>
              </a:tblPr>
              <a:tblGrid>
                <a:gridCol w="1184910"/>
                <a:gridCol w="6287770"/>
              </a:tblGrid>
              <a:tr h="456565">
                <a:tc>
                  <a:txBody>
                    <a:bodyPr/>
                    <a:p>
                      <a:pPr marL="85725" algn="l">
                        <a:spcBef>
                          <a:spcPts val="500"/>
                        </a:spcBef>
                        <a:buClrTx/>
                        <a:buSzTx/>
                        <a:buFontTx/>
                        <a:buNone/>
                      </a:pPr>
                      <a:endParaRPr lang="zh-CN" altLang="en-US" sz="1600" b="0">
                        <a:solidFill>
                          <a:schemeClr val="tx1"/>
                        </a:solidFill>
                        <a:latin typeface="黑体" panose="02010609060101010101" charset="-122"/>
                        <a:ea typeface="黑体" panose="02010609060101010101" charset="-122"/>
                      </a:endParaRPr>
                    </a:p>
                  </a:txBody>
                  <a:tcPr/>
                </a:tc>
                <a:tc>
                  <a:txBody>
                    <a:bodyPr/>
                    <a:p>
                      <a:pPr marL="85725" algn="ctr">
                        <a:spcBef>
                          <a:spcPts val="500"/>
                        </a:spcBef>
                        <a:buClrTx/>
                        <a:buSzTx/>
                        <a:buFontTx/>
                        <a:buNone/>
                      </a:pPr>
                      <a:r>
                        <a:rPr lang="zh-CN" altLang="en-US" sz="1600" b="0">
                          <a:solidFill>
                            <a:schemeClr val="tx1"/>
                          </a:solidFill>
                          <a:latin typeface="黑体" panose="02010609060101010101" charset="-122"/>
                          <a:ea typeface="黑体" panose="02010609060101010101" charset="-122"/>
                        </a:rPr>
                        <a:t>证据内容</a:t>
                      </a:r>
                      <a:endParaRPr lang="zh-CN" altLang="en-US" sz="1600" b="0">
                        <a:solidFill>
                          <a:schemeClr val="tx1"/>
                        </a:solidFill>
                        <a:latin typeface="黑体" panose="02010609060101010101" charset="-122"/>
                        <a:ea typeface="黑体" panose="02010609060101010101" charset="-122"/>
                      </a:endParaRPr>
                    </a:p>
                  </a:txBody>
                  <a:tcPr anchor="ctr" anchorCtr="0"/>
                </a:tc>
              </a:tr>
              <a:tr h="749935">
                <a:tc rowSpan="4">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疼痛护理</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使用适合不同年龄段</a:t>
                      </a:r>
                      <a:r>
                        <a:rPr lang="zh-CN" altLang="en-US" sz="1600" b="0" i="0">
                          <a:solidFill>
                            <a:schemeClr val="tx1"/>
                          </a:solidFill>
                          <a:latin typeface="黑体" panose="02010609060101010101" charset="-122"/>
                          <a:ea typeface="黑体" panose="02010609060101010101" charset="-122"/>
                        </a:rPr>
                        <a:t>且经过验证的疼痛量表监测疼痛</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749300">
                <a:tc vMerge="1">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使用低压、温和水流</a:t>
                      </a:r>
                      <a:r>
                        <a:rPr lang="zh-CN" altLang="en-US" sz="1600" b="0" i="0">
                          <a:solidFill>
                            <a:schemeClr val="tx1"/>
                          </a:solidFill>
                          <a:latin typeface="黑体" panose="02010609060101010101" charset="-122"/>
                          <a:ea typeface="黑体" panose="02010609060101010101" charset="-122"/>
                        </a:rPr>
                        <a:t>淋浴或注射器脉冲式冲洗伤口</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749935">
                <a:tc vMerge="1">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使用生理盐水浸浴软化敷料，或使用黏胶去除剂（SMAR）或涂抹矿物油（如凡士林）去除敷料</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748665">
                <a:tc vMerge="1">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更换敷料时提供合适的镇痛措施，轻度疼痛可使用如对乙酰氨基酚和布洛芬，新生儿也可使用蔗糖，严重疼痛可遵医嘱使用阿片类药物。</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r h="814070">
                <a:tc>
                  <a:txBody>
                    <a:bodyPr/>
                    <a:p>
                      <a:pPr marL="85725" algn="l">
                        <a:spcBef>
                          <a:spcPts val="500"/>
                        </a:spcBef>
                        <a:buClrTx/>
                        <a:buSzTx/>
                        <a:buFontTx/>
                      </a:pPr>
                      <a:r>
                        <a:rPr lang="zh-CN" altLang="en-US" sz="1600">
                          <a:solidFill>
                            <a:schemeClr val="tx1"/>
                          </a:solidFill>
                          <a:latin typeface="黑体" panose="02010609060101010101" charset="-122"/>
                          <a:ea typeface="黑体" panose="02010609060101010101" charset="-122"/>
                          <a:sym typeface="+mn-ea"/>
                        </a:rPr>
                        <a:t>教育与培训</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c>
                  <a:txBody>
                    <a:bodyPr/>
                    <a:p>
                      <a:pPr marL="85725" algn="l">
                        <a:spcBef>
                          <a:spcPts val="500"/>
                        </a:spcBef>
                        <a:buClrTx/>
                        <a:buSzTx/>
                        <a:buFontTx/>
                      </a:pPr>
                      <a:r>
                        <a:rPr lang="zh-CN" altLang="en-US" sz="1600" b="0" i="0">
                          <a:solidFill>
                            <a:schemeClr val="tx1"/>
                          </a:solidFill>
                          <a:latin typeface="黑体" panose="02010609060101010101" charset="-122"/>
                          <a:ea typeface="黑体" panose="02010609060101010101" charset="-122"/>
                        </a:rPr>
                        <a:t>照顾EB患者的人员必须接受伤口护理技术的规范培训</a:t>
                      </a:r>
                      <a:endParaRPr lang="zh-CN" altLang="en-US" sz="1600" b="0" i="0">
                        <a:solidFill>
                          <a:schemeClr val="tx1"/>
                        </a:solidFill>
                        <a:latin typeface="黑体" panose="02010609060101010101" charset="-122"/>
                        <a:ea typeface="黑体" panose="02010609060101010101" charset="-122"/>
                      </a:endParaRPr>
                    </a:p>
                  </a:txBody>
                  <a:tcPr marL="13017" marR="13017" marT="13017" marB="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06</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1199515" y="98425"/>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结论</a:t>
            </a:r>
            <a:endParaRPr lang="zh-CN" altLang="en-US" sz="3200" b="1">
              <a:latin typeface="黑体" panose="02010609060101010101" charset="-122"/>
              <a:ea typeface="黑体" panose="02010609060101010101" charset="-122"/>
            </a:endParaRPr>
          </a:p>
        </p:txBody>
      </p:sp>
      <p:sp>
        <p:nvSpPr>
          <p:cNvPr id="4" name="文本框 3"/>
          <p:cNvSpPr txBox="1"/>
          <p:nvPr/>
        </p:nvSpPr>
        <p:spPr>
          <a:xfrm>
            <a:off x="971550" y="660400"/>
            <a:ext cx="7677150" cy="4194175"/>
          </a:xfrm>
          <a:prstGeom prst="rect">
            <a:avLst/>
          </a:prstGeom>
          <a:noFill/>
        </p:spPr>
        <p:txBody>
          <a:bodyPr wrap="square" rtlCol="0">
            <a:noAutofit/>
          </a:bodyPr>
          <a:p>
            <a:pPr algn="ctr"/>
            <a:r>
              <a:rPr lang="zh-CN" altLang="en-US" sz="2000">
                <a:latin typeface="黑体" panose="02010609060101010101" charset="-122"/>
                <a:ea typeface="黑体" panose="02010609060101010101" charset="-122"/>
              </a:rPr>
              <a:t> </a:t>
            </a:r>
            <a:r>
              <a:rPr lang="zh-CN" altLang="en-US" sz="2000">
                <a:solidFill>
                  <a:srgbClr val="C00000"/>
                </a:solidFill>
                <a:latin typeface="黑体" panose="02010609060101010101" charset="-122"/>
                <a:ea typeface="黑体" panose="02010609060101010101" charset="-122"/>
              </a:rPr>
              <a:t>个体化护理的重要性</a:t>
            </a:r>
            <a:endParaRPr lang="zh-CN" altLang="en-US" sz="2000">
              <a:latin typeface="黑体" panose="02010609060101010101" charset="-122"/>
              <a:ea typeface="黑体" panose="02010609060101010101" charset="-122"/>
            </a:endParaRPr>
          </a:p>
          <a:p>
            <a:endParaRPr lang="zh-CN" altLang="en-US" sz="2000">
              <a:latin typeface="黑体" panose="02010609060101010101" charset="-122"/>
              <a:ea typeface="黑体" panose="02010609060101010101" charset="-122"/>
            </a:endParaRPr>
          </a:p>
          <a:p>
            <a:r>
              <a:rPr lang="zh-CN" altLang="en-US" sz="2000">
                <a:latin typeface="黑体" panose="02010609060101010101" charset="-122"/>
                <a:ea typeface="黑体" panose="02010609060101010101" charset="-122"/>
              </a:rPr>
              <a:t>EB临床异质性显著，不同亚型在伤口类型、愈合能力与并发症风险方面存在明显差异</a:t>
            </a:r>
            <a:endParaRPr lang="zh-CN" altLang="en-US" sz="2000">
              <a:latin typeface="黑体" panose="02010609060101010101" charset="-122"/>
              <a:ea typeface="黑体" panose="02010609060101010101" charset="-122"/>
            </a:endParaRPr>
          </a:p>
          <a:p>
            <a:r>
              <a:rPr lang="zh-CN" altLang="en-US" sz="2000">
                <a:latin typeface="黑体" panose="02010609060101010101" charset="-122"/>
                <a:ea typeface="黑体" panose="02010609060101010101" charset="-122"/>
              </a:rPr>
              <a:t>各亚型的病理特点决定了其护理重点不同，提示护理人员在制订护理计划时，应基于EB亚型分型与创面特征实施精准干预，以实现更科学、高效的伤口管理</a:t>
            </a:r>
            <a:endParaRPr lang="zh-CN" altLang="en-US" sz="2000">
              <a:latin typeface="黑体" panose="02010609060101010101" charset="-122"/>
              <a:ea typeface="黑体" panose="02010609060101010101" charset="-122"/>
            </a:endParaRPr>
          </a:p>
          <a:p>
            <a:endParaRPr lang="zh-CN" altLang="en-US" sz="2000">
              <a:latin typeface="黑体" panose="02010609060101010101" charset="-122"/>
              <a:ea typeface="黑体" panose="02010609060101010101" charset="-122"/>
            </a:endParaRPr>
          </a:p>
          <a:p>
            <a:pPr algn="ctr"/>
            <a:r>
              <a:rPr lang="zh-CN" altLang="en-US" sz="2000">
                <a:latin typeface="黑体" panose="02010609060101010101" charset="-122"/>
                <a:ea typeface="黑体" panose="02010609060101010101" charset="-122"/>
              </a:rPr>
              <a:t> </a:t>
            </a:r>
            <a:r>
              <a:rPr lang="zh-CN" altLang="en-US" sz="2000">
                <a:solidFill>
                  <a:srgbClr val="C00000"/>
                </a:solidFill>
                <a:latin typeface="黑体" panose="02010609060101010101" charset="-122"/>
                <a:ea typeface="黑体" panose="02010609060101010101" charset="-122"/>
              </a:rPr>
              <a:t>护理核心理念：最小创伤原则</a:t>
            </a:r>
            <a:endParaRPr lang="zh-CN" altLang="en-US" sz="2000">
              <a:latin typeface="黑体" panose="02010609060101010101" charset="-122"/>
              <a:ea typeface="黑体" panose="02010609060101010101" charset="-122"/>
            </a:endParaRPr>
          </a:p>
          <a:p>
            <a:endParaRPr lang="zh-CN" altLang="en-US" sz="2000">
              <a:latin typeface="黑体" panose="02010609060101010101" charset="-122"/>
              <a:ea typeface="黑体" panose="02010609060101010101" charset="-122"/>
            </a:endParaRPr>
          </a:p>
          <a:p>
            <a:r>
              <a:rPr lang="zh-CN" altLang="en-US" sz="2000">
                <a:latin typeface="黑体" panose="02010609060101010101" charset="-122"/>
                <a:ea typeface="黑体" panose="02010609060101010101" charset="-122"/>
              </a:rPr>
              <a:t>EB患者皮肤极度脆弱，在护理过程中必须贯彻“最小创伤原则”，包括敷料选择、移除方式、清洁手法等均需谨慎操作，以减少二次损伤，促进创面稳定</a:t>
            </a:r>
            <a:endParaRPr lang="zh-CN" altLang="en-US" sz="200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06</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9" name="文本框 8"/>
          <p:cNvSpPr txBox="1"/>
          <p:nvPr/>
        </p:nvSpPr>
        <p:spPr>
          <a:xfrm>
            <a:off x="1199515" y="98425"/>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结论</a:t>
            </a:r>
            <a:endParaRPr lang="zh-CN" altLang="en-US" sz="3200" b="1">
              <a:latin typeface="黑体" panose="02010609060101010101" charset="-122"/>
              <a:ea typeface="黑体" panose="02010609060101010101" charset="-122"/>
            </a:endParaRPr>
          </a:p>
        </p:txBody>
      </p:sp>
      <p:sp>
        <p:nvSpPr>
          <p:cNvPr id="4" name="文本框 3"/>
          <p:cNvSpPr txBox="1"/>
          <p:nvPr/>
        </p:nvSpPr>
        <p:spPr>
          <a:xfrm>
            <a:off x="792480" y="1085215"/>
            <a:ext cx="8018145" cy="2769870"/>
          </a:xfrm>
          <a:prstGeom prst="rect">
            <a:avLst/>
          </a:prstGeom>
          <a:noFill/>
        </p:spPr>
        <p:txBody>
          <a:bodyPr wrap="square" rtlCol="0">
            <a:noAutofit/>
          </a:bodyPr>
          <a:p>
            <a:pPr indent="0" algn="just" fontAlgn="auto">
              <a:lnSpc>
                <a:spcPct val="130000"/>
              </a:lnSpc>
              <a:buFont typeface="Wingdings" panose="05000000000000000000" charset="0"/>
              <a:buNone/>
            </a:pPr>
            <a:r>
              <a:rPr lang="zh-CN" altLang="en-US" sz="2000">
                <a:latin typeface="黑体" panose="02010609060101010101" charset="-122"/>
                <a:ea typeface="黑体" panose="02010609060101010101" charset="-122"/>
                <a:sym typeface="+mn-ea"/>
              </a:rPr>
              <a:t>本研究</a:t>
            </a:r>
            <a:r>
              <a:rPr lang="zh-CN" altLang="en-US" sz="2000">
                <a:solidFill>
                  <a:schemeClr val="tx1"/>
                </a:solidFill>
                <a:latin typeface="黑体" panose="02010609060101010101" charset="-122"/>
                <a:ea typeface="黑体" panose="02010609060101010101" charset="-122"/>
              </a:rPr>
              <a:t>基于护理操作流程对证据进行分阶段整合，增强了护理实践的</a:t>
            </a:r>
            <a:r>
              <a:rPr lang="zh-CN" altLang="en-US" sz="2000">
                <a:solidFill>
                  <a:srgbClr val="C00000"/>
                </a:solidFill>
                <a:latin typeface="黑体" panose="02010609060101010101" charset="-122"/>
                <a:ea typeface="黑体" panose="02010609060101010101" charset="-122"/>
              </a:rPr>
              <a:t>可执行性</a:t>
            </a:r>
            <a:r>
              <a:rPr lang="zh-CN" altLang="en-US" sz="2000">
                <a:solidFill>
                  <a:schemeClr val="tx1"/>
                </a:solidFill>
                <a:latin typeface="黑体" panose="02010609060101010101" charset="-122"/>
                <a:ea typeface="黑体" panose="02010609060101010101" charset="-122"/>
              </a:rPr>
              <a:t>，为EB伤口护理标准化路径制定提供理论支持，可作为家庭照护者培训材料与临床护理操作规范的参考依据</a:t>
            </a:r>
            <a:endParaRPr lang="zh-CN" altLang="en-US" sz="2000">
              <a:solidFill>
                <a:schemeClr val="tx1"/>
              </a:solidFill>
              <a:latin typeface="黑体" panose="02010609060101010101" charset="-122"/>
              <a:ea typeface="黑体" panose="02010609060101010101" charset="-122"/>
            </a:endParaRPr>
          </a:p>
          <a:p>
            <a:pPr indent="0" algn="just" fontAlgn="auto">
              <a:lnSpc>
                <a:spcPct val="130000"/>
              </a:lnSpc>
              <a:buFont typeface="Wingdings" panose="05000000000000000000" charset="0"/>
              <a:buNone/>
            </a:pPr>
            <a:endParaRPr lang="zh-CN" altLang="en-US" sz="2000">
              <a:solidFill>
                <a:schemeClr val="tx1"/>
              </a:solidFill>
              <a:latin typeface="黑体" panose="02010609060101010101" charset="-122"/>
              <a:ea typeface="黑体" panose="02010609060101010101" charset="-122"/>
            </a:endParaRPr>
          </a:p>
          <a:p>
            <a:pPr indent="0" algn="just" fontAlgn="auto">
              <a:lnSpc>
                <a:spcPct val="130000"/>
              </a:lnSpc>
              <a:buFont typeface="Wingdings" panose="05000000000000000000" charset="0"/>
              <a:buNone/>
            </a:pPr>
            <a:endParaRPr lang="zh-CN" altLang="en-US" sz="2000">
              <a:solidFill>
                <a:schemeClr val="tx1"/>
              </a:solidFill>
              <a:latin typeface="黑体" panose="02010609060101010101" charset="-122"/>
              <a:ea typeface="黑体" panose="02010609060101010101" charset="-122"/>
            </a:endParaRPr>
          </a:p>
          <a:p>
            <a:pPr indent="0" algn="just" fontAlgn="auto">
              <a:lnSpc>
                <a:spcPct val="130000"/>
              </a:lnSpc>
              <a:buFont typeface="Wingdings" panose="05000000000000000000" charset="0"/>
              <a:buNone/>
            </a:pPr>
            <a:r>
              <a:rPr lang="zh-CN" altLang="en-US" sz="2000">
                <a:latin typeface="黑体" panose="02010609060101010101" charset="-122"/>
                <a:ea typeface="黑体" panose="02010609060101010101" charset="-122"/>
                <a:sym typeface="+mn-ea"/>
              </a:rPr>
              <a:t>本研究纳入的证据文献主要来源于国外，临床实际应用时应该充分考虑临床环境，</a:t>
            </a:r>
            <a:r>
              <a:rPr lang="zh-CN" altLang="en-US" sz="2000">
                <a:solidFill>
                  <a:srgbClr val="C00000"/>
                </a:solidFill>
                <a:latin typeface="黑体" panose="02010609060101010101" charset="-122"/>
                <a:ea typeface="黑体" panose="02010609060101010101" charset="-122"/>
                <a:sym typeface="+mn-ea"/>
              </a:rPr>
              <a:t>针对性地选择合适</a:t>
            </a:r>
            <a:r>
              <a:rPr lang="zh-CN" altLang="en-US" sz="2000">
                <a:latin typeface="黑体" panose="02010609060101010101" charset="-122"/>
                <a:ea typeface="黑体" panose="02010609060101010101" charset="-122"/>
                <a:sym typeface="+mn-ea"/>
              </a:rPr>
              <a:t>的证据，以便进行转化和应用</a:t>
            </a:r>
            <a:endParaRPr lang="zh-CN" altLang="en-US" sz="2000">
              <a:solidFill>
                <a:schemeClr val="tx1"/>
              </a:solidFill>
              <a:latin typeface="黑体" panose="02010609060101010101" charset="-122"/>
              <a:ea typeface="黑体" panose="02010609060101010101" charset="-122"/>
            </a:endParaRPr>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3" name="文本框 32"/>
          <p:cNvSpPr txBox="1"/>
          <p:nvPr/>
        </p:nvSpPr>
        <p:spPr>
          <a:xfrm>
            <a:off x="962025" y="130810"/>
            <a:ext cx="7553325" cy="1075055"/>
          </a:xfrm>
          <a:prstGeom prst="rect">
            <a:avLst/>
          </a:prstGeom>
          <a:noFill/>
        </p:spPr>
        <p:txBody>
          <a:bodyPr wrap="square" rtlCol="0">
            <a:noAutofit/>
          </a:bodyPr>
          <a:p>
            <a:pPr algn="ctr">
              <a:lnSpc>
                <a:spcPct val="130000"/>
              </a:lnSpc>
            </a:pPr>
            <a:r>
              <a:rPr lang="zh-CN" altLang="en-US" sz="3600">
                <a:latin typeface="黑体" panose="02010609060101010101" charset="-122"/>
                <a:ea typeface="黑体" panose="02010609060101010101" charset="-122"/>
                <a:cs typeface="黑体" panose="02010609060101010101" charset="-122"/>
                <a:sym typeface="+mn-ea"/>
              </a:rPr>
              <a:t>大疱表皮松解症</a:t>
            </a:r>
            <a:endParaRPr lang="zh-CN" altLang="en-US" sz="2800">
              <a:latin typeface="黑体" panose="02010609060101010101" charset="-122"/>
              <a:ea typeface="黑体" panose="02010609060101010101" charset="-122"/>
              <a:cs typeface="黑体" panose="02010609060101010101" charset="-122"/>
              <a:sym typeface="+mn-ea"/>
            </a:endParaRPr>
          </a:p>
          <a:p>
            <a:pPr algn="ctr">
              <a:lnSpc>
                <a:spcPct val="130000"/>
              </a:lnSpc>
            </a:pPr>
            <a:r>
              <a:rPr lang="en-US" altLang="zh-CN" sz="1400">
                <a:latin typeface="Times New Roman" panose="02020503050405090304" pitchFamily="18" charset="0"/>
                <a:ea typeface="黑体" panose="02010609060101010101" charset="-122"/>
                <a:cs typeface="Times New Roman" panose="02020503050405090304" pitchFamily="18" charset="0"/>
                <a:sym typeface="+mn-ea"/>
              </a:rPr>
              <a:t>Epidermolysis Bullosa</a:t>
            </a:r>
            <a:r>
              <a:rPr lang="zh-CN" altLang="en-US" sz="1400">
                <a:latin typeface="Times New Roman" panose="02020503050405090304" pitchFamily="18" charset="0"/>
                <a:ea typeface="黑体" panose="02010609060101010101" charset="-122"/>
                <a:cs typeface="Times New Roman" panose="02020503050405090304" pitchFamily="18" charset="0"/>
                <a:sym typeface="+mn-ea"/>
              </a:rPr>
              <a:t>, </a:t>
            </a:r>
            <a:r>
              <a:rPr lang="en-US" altLang="zh-CN" sz="1400" b="1">
                <a:latin typeface="Times New Roman Bold" panose="02020503050405090304" charset="0"/>
                <a:ea typeface="黑体" panose="02010609060101010101" charset="-122"/>
                <a:cs typeface="Times New Roman Bold" panose="02020503050405090304" charset="0"/>
                <a:sym typeface="+mn-ea"/>
              </a:rPr>
              <a:t>EB</a:t>
            </a:r>
            <a:endParaRPr lang="zh-CN" altLang="en-US" sz="1400">
              <a:latin typeface="黑体" panose="02010609060101010101" charset="-122"/>
              <a:ea typeface="黑体" panose="02010609060101010101" charset="-122"/>
              <a:cs typeface="黑体" panose="02010609060101010101" charset="-122"/>
              <a:sym typeface="+mn-ea"/>
            </a:endParaRPr>
          </a:p>
        </p:txBody>
      </p:sp>
      <p:sp>
        <p:nvSpPr>
          <p:cNvPr id="34" name="文本框 33"/>
          <p:cNvSpPr txBox="1"/>
          <p:nvPr/>
        </p:nvSpPr>
        <p:spPr>
          <a:xfrm>
            <a:off x="2676525" y="1205865"/>
            <a:ext cx="6260465" cy="3331845"/>
          </a:xfrm>
          <a:prstGeom prst="rect">
            <a:avLst/>
          </a:prstGeom>
          <a:noFill/>
        </p:spPr>
        <p:txBody>
          <a:bodyPr wrap="square" rtlCol="0">
            <a:noAutofit/>
          </a:bodyPr>
          <a:p>
            <a:pPr marL="285750" indent="-285750">
              <a:lnSpc>
                <a:spcPct val="170000"/>
              </a:lnSpc>
              <a:buFont typeface="Arial" panose="020B0604020202090204" pitchFamily="34" charset="0"/>
              <a:buChar char="•"/>
            </a:pPr>
            <a:r>
              <a:rPr lang="zh-CN" altLang="en-US" sz="1800">
                <a:latin typeface="黑体" panose="02010609060101010101" charset="-122"/>
                <a:ea typeface="黑体" panose="02010609060101010101" charset="-122"/>
              </a:rPr>
              <a:t>是一种罕见的遗传性皮肤病</a:t>
            </a:r>
            <a:endParaRPr lang="zh-CN" altLang="en-US" sz="1800">
              <a:latin typeface="黑体" panose="02010609060101010101" charset="-122"/>
              <a:ea typeface="黑体" panose="02010609060101010101" charset="-122"/>
            </a:endParaRPr>
          </a:p>
          <a:p>
            <a:pPr marL="285750" indent="-285750">
              <a:lnSpc>
                <a:spcPct val="170000"/>
              </a:lnSpc>
              <a:buFont typeface="Arial" panose="020B0604020202090204" pitchFamily="34" charset="0"/>
              <a:buChar char="•"/>
            </a:pPr>
            <a:r>
              <a:rPr lang="zh-CN" altLang="en-US" sz="1800">
                <a:latin typeface="黑体" panose="02010609060101010101" charset="-122"/>
                <a:ea typeface="黑体" panose="02010609060101010101" charset="-122"/>
              </a:rPr>
              <a:t>目前分为四种类型，单纯性</a:t>
            </a:r>
            <a:r>
              <a:rPr lang="en-US" altLang="zh-CN" sz="1800">
                <a:latin typeface="黑体" panose="02010609060101010101" charset="-122"/>
                <a:ea typeface="黑体" panose="02010609060101010101" charset="-122"/>
              </a:rPr>
              <a:t>EB</a:t>
            </a:r>
            <a:r>
              <a:rPr lang="zh-CN" altLang="en-US" sz="1800">
                <a:latin typeface="黑体" panose="02010609060101010101" charset="-122"/>
                <a:ea typeface="黑体" panose="02010609060101010101" charset="-122"/>
              </a:rPr>
              <a:t>（</a:t>
            </a:r>
            <a:r>
              <a:rPr lang="en-US" altLang="zh-CN" sz="1800">
                <a:latin typeface="黑体" panose="02010609060101010101" charset="-122"/>
                <a:ea typeface="黑体" panose="02010609060101010101" charset="-122"/>
              </a:rPr>
              <a:t>EBS)</a:t>
            </a:r>
            <a:r>
              <a:rPr lang="zh-CN" altLang="en-US" sz="1800">
                <a:latin typeface="黑体" panose="02010609060101010101" charset="-122"/>
                <a:ea typeface="黑体" panose="02010609060101010101" charset="-122"/>
              </a:rPr>
              <a:t>、交界性</a:t>
            </a:r>
            <a:r>
              <a:rPr lang="en-US" altLang="zh-CN" sz="1800">
                <a:latin typeface="黑体" panose="02010609060101010101" charset="-122"/>
                <a:ea typeface="黑体" panose="02010609060101010101" charset="-122"/>
              </a:rPr>
              <a:t>EB</a:t>
            </a:r>
            <a:r>
              <a:rPr lang="zh-CN" altLang="en-US" sz="1800">
                <a:latin typeface="黑体" panose="02010609060101010101" charset="-122"/>
                <a:ea typeface="黑体" panose="02010609060101010101" charset="-122"/>
              </a:rPr>
              <a:t>（</a:t>
            </a:r>
            <a:r>
              <a:rPr lang="en-US" altLang="zh-CN" sz="1800">
                <a:latin typeface="黑体" panose="02010609060101010101" charset="-122"/>
                <a:ea typeface="黑体" panose="02010609060101010101" charset="-122"/>
              </a:rPr>
              <a:t>JEB</a:t>
            </a:r>
            <a:r>
              <a:rPr lang="zh-CN" altLang="en-US" sz="1800">
                <a:latin typeface="黑体" panose="02010609060101010101" charset="-122"/>
                <a:ea typeface="黑体" panose="02010609060101010101" charset="-122"/>
              </a:rPr>
              <a:t>）、</a:t>
            </a:r>
            <a:r>
              <a:rPr lang="zh-CN" altLang="en-US" sz="1800">
                <a:latin typeface="黑体" panose="02010609060101010101" charset="-122"/>
                <a:ea typeface="黑体" panose="02010609060101010101" charset="-122"/>
              </a:rPr>
              <a:t>营养不良性</a:t>
            </a:r>
            <a:r>
              <a:rPr lang="en-US" altLang="zh-CN" sz="1800">
                <a:latin typeface="黑体" panose="02010609060101010101" charset="-122"/>
                <a:ea typeface="黑体" panose="02010609060101010101" charset="-122"/>
              </a:rPr>
              <a:t>EB</a:t>
            </a:r>
            <a:r>
              <a:rPr lang="zh-CN" altLang="en-US" sz="1800">
                <a:latin typeface="黑体" panose="02010609060101010101" charset="-122"/>
                <a:ea typeface="黑体" panose="02010609060101010101" charset="-122"/>
              </a:rPr>
              <a:t>（</a:t>
            </a:r>
            <a:r>
              <a:rPr lang="en-US" altLang="zh-CN" sz="1800">
                <a:latin typeface="黑体" panose="02010609060101010101" charset="-122"/>
                <a:ea typeface="黑体" panose="02010609060101010101" charset="-122"/>
              </a:rPr>
              <a:t>DEB</a:t>
            </a:r>
            <a:r>
              <a:rPr lang="zh-CN" altLang="en-US" sz="1800">
                <a:latin typeface="黑体" panose="02010609060101010101" charset="-122"/>
                <a:ea typeface="黑体" panose="02010609060101010101" charset="-122"/>
              </a:rPr>
              <a:t>）、金德勒综合症（</a:t>
            </a:r>
            <a:r>
              <a:rPr lang="en-US" altLang="zh-CN" sz="1800">
                <a:latin typeface="黑体" panose="02010609060101010101" charset="-122"/>
                <a:ea typeface="黑体" panose="02010609060101010101" charset="-122"/>
              </a:rPr>
              <a:t>KS</a:t>
            </a:r>
            <a:r>
              <a:rPr lang="zh-CN" altLang="en-US" sz="1800">
                <a:latin typeface="黑体" panose="02010609060101010101" charset="-122"/>
                <a:ea typeface="黑体" panose="02010609060101010101" charset="-122"/>
              </a:rPr>
              <a:t>）</a:t>
            </a:r>
            <a:endParaRPr lang="zh-CN" altLang="en-US" sz="1800">
              <a:latin typeface="黑体" panose="02010609060101010101" charset="-122"/>
              <a:ea typeface="黑体" panose="02010609060101010101" charset="-122"/>
            </a:endParaRPr>
          </a:p>
          <a:p>
            <a:pPr marL="285750" indent="-285750">
              <a:lnSpc>
                <a:spcPct val="170000"/>
              </a:lnSpc>
              <a:buFont typeface="Arial" panose="020B0604020202090204" pitchFamily="34" charset="0"/>
              <a:buChar char="•"/>
            </a:pPr>
            <a:r>
              <a:rPr lang="zh-CN" altLang="en-US" sz="1800">
                <a:latin typeface="黑体" panose="02010609060101010101" charset="-122"/>
                <a:ea typeface="黑体" panose="02010609060101010101" charset="-122"/>
              </a:rPr>
              <a:t>轻微的皮肤损伤，如摩擦或挠抓，都会导致患</a:t>
            </a:r>
            <a:r>
              <a:rPr lang="zh-CN" altLang="en-US" sz="1800">
                <a:latin typeface="黑体" panose="02010609060101010101" charset="-122"/>
                <a:ea typeface="黑体" panose="02010609060101010101" charset="-122"/>
              </a:rPr>
              <a:t>者出现大面积水疱，从而导致一系列并发症</a:t>
            </a:r>
            <a:endParaRPr lang="zh-CN" altLang="en-US" sz="1800">
              <a:latin typeface="黑体" panose="02010609060101010101" charset="-122"/>
              <a:ea typeface="黑体" panose="02010609060101010101" charset="-122"/>
            </a:endParaRPr>
          </a:p>
          <a:p>
            <a:pPr marL="285750" indent="-285750">
              <a:lnSpc>
                <a:spcPct val="170000"/>
              </a:lnSpc>
              <a:buFont typeface="Arial" panose="020B0604020202090204" pitchFamily="34" charset="0"/>
              <a:buChar char="•"/>
            </a:pPr>
            <a:r>
              <a:rPr lang="zh-CN" altLang="en-US" sz="1800">
                <a:latin typeface="黑体" panose="02010609060101010101" charset="-122"/>
                <a:ea typeface="黑体" panose="02010609060101010101" charset="-122"/>
              </a:rPr>
              <a:t>在急性病例中，甚至会在口腔、食道、和胃等各种身体器官中出现水疱，严重影响患</a:t>
            </a:r>
            <a:r>
              <a:rPr lang="zh-CN" altLang="en-US" sz="1800">
                <a:latin typeface="黑体" panose="02010609060101010101" charset="-122"/>
                <a:ea typeface="黑体" panose="02010609060101010101" charset="-122"/>
              </a:rPr>
              <a:t>者的日常生活</a:t>
            </a:r>
            <a:endParaRPr lang="zh-CN" altLang="en-US" sz="1800">
              <a:latin typeface="黑体" panose="02010609060101010101" charset="-122"/>
              <a:ea typeface="黑体" panose="02010609060101010101" charset="-122"/>
            </a:endParaRPr>
          </a:p>
          <a:p>
            <a:pPr marL="285750" indent="-285750">
              <a:lnSpc>
                <a:spcPct val="170000"/>
              </a:lnSpc>
              <a:buFont typeface="Arial" panose="020B0604020202090204" pitchFamily="34" charset="0"/>
              <a:buChar char="•"/>
            </a:pPr>
            <a:endParaRPr lang="zh-CN" altLang="en-US" sz="1800">
              <a:latin typeface="黑体" panose="02010609060101010101" charset="-122"/>
              <a:ea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pic>
        <p:nvPicPr>
          <p:cNvPr id="7" name="图片 6" descr="截屏2024-11-21 13.43.46"/>
          <p:cNvPicPr>
            <a:picLocks noChangeAspect="1"/>
          </p:cNvPicPr>
          <p:nvPr/>
        </p:nvPicPr>
        <p:blipFill>
          <a:blip r:embed="rId1"/>
          <a:stretch>
            <a:fillRect/>
          </a:stretch>
        </p:blipFill>
        <p:spPr>
          <a:xfrm>
            <a:off x="760095" y="1607185"/>
            <a:ext cx="1714500" cy="1075055"/>
          </a:xfrm>
          <a:prstGeom prst="rect">
            <a:avLst/>
          </a:prstGeom>
        </p:spPr>
      </p:pic>
      <p:pic>
        <p:nvPicPr>
          <p:cNvPr id="8" name="图片 7" descr="截屏2024-11-21 13.44.08"/>
          <p:cNvPicPr>
            <a:picLocks noChangeAspect="1"/>
          </p:cNvPicPr>
          <p:nvPr/>
        </p:nvPicPr>
        <p:blipFill>
          <a:blip r:embed="rId2"/>
          <a:stretch>
            <a:fillRect/>
          </a:stretch>
        </p:blipFill>
        <p:spPr>
          <a:xfrm>
            <a:off x="760095" y="2682240"/>
            <a:ext cx="1714500" cy="107442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advTm="19833"/>
    </mc:Choice>
    <mc:Fallback>
      <p:transition advTm="1983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06</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4" name="文本框 3"/>
          <p:cNvSpPr txBox="1"/>
          <p:nvPr/>
        </p:nvSpPr>
        <p:spPr>
          <a:xfrm>
            <a:off x="291465" y="833120"/>
            <a:ext cx="8695690" cy="3761105"/>
          </a:xfrm>
          <a:prstGeom prst="rect">
            <a:avLst/>
          </a:prstGeom>
          <a:noFill/>
        </p:spPr>
        <p:txBody>
          <a:bodyPr wrap="square" rtlCol="0">
            <a:noAutofit/>
          </a:bodyPr>
          <a:p>
            <a:r>
              <a:rPr lang="en-US" altLang="zh-CN"/>
              <a:t>1.Singer HM, Levin LE, Garzon MC, Lauren CT, Planet PJ, Kittler NW, Whittier S, Morel KD. Wound culture isolated antibiograms and caregiver-reported skin care practices in children with epidermolysis bullosa. Pediatr Dermatol. 2018 Jan;35(1):92-96. doi: 10.1111/pde.13331. Epub 2017 Nov 6. PMID: 29105824.</a:t>
            </a:r>
            <a:endParaRPr lang="en-US" altLang="zh-CN"/>
          </a:p>
          <a:p>
            <a:r>
              <a:rPr lang="en-US" altLang="zh-CN"/>
              <a:t>2.Mellerio JE, Robertson SJ, Bernardis C, Diem A, Fine JD, George R, Goldberg D, Halmos GB, Harries M, Jonkman MF, Lucky A, Martinez AE, Maubec E, Morris S, Murrell DF, Palisson F, Pillay EI, Robson A, Salas-Alanis JC, McGrath JA. Management of cutaneous squamous cell carcinoma in patients with epidermolysis bullosa: best clinical practice guidelines. Br J Dermatol. 2016 Jan;174(1):56-67. doi: 10.1111/bjd.14104. Epub 2015 Nov 7. PMID: 26302137.</a:t>
            </a:r>
            <a:endParaRPr lang="en-US" altLang="zh-CN"/>
          </a:p>
          <a:p>
            <a:r>
              <a:rPr lang="en-US" altLang="zh-CN"/>
              <a:t>3.MAURITZ P J, BOLLING M, DUIPMANS J C, et al. Patients’ and parents’ experiences during wound care of epidermolysis bullosa from a dyadic perspective: a survey study [J]. Orphanet journal of rare diseases, 2022, 17(1): 313.</a:t>
            </a:r>
            <a:endParaRPr lang="en-US" altLang="zh-CN"/>
          </a:p>
          <a:p>
            <a:r>
              <a:rPr lang="en-US" altLang="zh-CN"/>
              <a:t>4.HAS C, EL HACHEM M, BU</a:t>
            </a:r>
            <a:r>
              <a:rPr lang="en-US" altLang="en-US"/>
              <a:t>č</a:t>
            </a:r>
            <a:r>
              <a:rPr lang="en-US" altLang="zh-CN"/>
              <a:t>KOV</a:t>
            </a:r>
            <a:r>
              <a:rPr lang="en-US" altLang="en-US"/>
              <a:t>á</a:t>
            </a:r>
            <a:r>
              <a:rPr lang="en-US" altLang="zh-CN"/>
              <a:t> H, et al. Practical management of epidermolysis bullosa: consensus clinical position statement from the European Reference Network for Rare Skin Diseases [J]. Journal of the European Academy of Dermatology and Venereology, 2021, 35(12): 2349-60.</a:t>
            </a:r>
            <a:endParaRPr lang="en-US" altLang="zh-CN"/>
          </a:p>
          <a:p>
            <a:r>
              <a:rPr lang="en-US" altLang="zh-CN"/>
              <a:t>5.LONG J C, BEST S, NIC GIOLLA EASPAIG B, et al. Needs of people with rare diseases that can be supported by electronic resources: a scoping review [J]. BMJ Open, 2022, 12(9): e060394.</a:t>
            </a:r>
            <a:endParaRPr lang="en-US" altLang="zh-CN"/>
          </a:p>
        </p:txBody>
      </p:sp>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3618865" y="2218049"/>
            <a:ext cx="1963420" cy="706755"/>
          </a:xfrm>
          <a:prstGeom prst="rect">
            <a:avLst/>
          </a:prstGeom>
        </p:spPr>
        <p:txBody>
          <a:bodyPr wrap="none">
            <a:spAutoFit/>
          </a:bodyPr>
          <a:lstStyle/>
          <a:p>
            <a:pPr algn="ctr"/>
            <a:r>
              <a:rPr lang="zh-CN" altLang="en-US" sz="4000" b="1"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谢</a:t>
            </a:r>
            <a:r>
              <a:rPr lang="en-US" altLang="zh-CN" sz="4000" b="1"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 </a:t>
            </a:r>
            <a:r>
              <a:rPr lang="zh-CN" altLang="en-US" sz="4000" b="1"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谢</a:t>
            </a:r>
            <a:r>
              <a:rPr lang="en-US" altLang="zh-CN" sz="4000" b="1"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a:t>
            </a:r>
            <a:endParaRPr lang="en-US" altLang="zh-CN" sz="4000" b="1"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nvGrpSpPr>
          <p:cNvPr id="49" name="组合 48"/>
          <p:cNvGrpSpPr/>
          <p:nvPr/>
        </p:nvGrpSpPr>
        <p:grpSpPr>
          <a:xfrm>
            <a:off x="8708572" y="235295"/>
            <a:ext cx="206828" cy="123371"/>
            <a:chOff x="6709229" y="856343"/>
            <a:chExt cx="232229" cy="58057"/>
          </a:xfrm>
        </p:grpSpPr>
        <p:cxnSp>
          <p:nvCxnSpPr>
            <p:cNvPr id="50" name="直接连接符 49"/>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descr="/private/var/folders/b3/79r9p79x2pg2_r8_szx_gt340000gn/T/com.kingsoft.wpsoffice.mac/photoedit2/20231122201250/temp.pngtemp"/>
          <p:cNvPicPr>
            <a:picLocks noChangeAspect="1"/>
          </p:cNvPicPr>
          <p:nvPr>
            <p:custDataLst>
              <p:tags r:id="rId1"/>
            </p:custDataLst>
          </p:nvPr>
        </p:nvPicPr>
        <p:blipFill>
          <a:blip r:embed="rId2"/>
          <a:stretch>
            <a:fillRect/>
          </a:stretch>
        </p:blipFill>
        <p:spPr>
          <a:xfrm>
            <a:off x="434340" y="358775"/>
            <a:ext cx="694690" cy="723265"/>
          </a:xfrm>
          <a:prstGeom prst="rect">
            <a:avLst/>
          </a:prstGeom>
        </p:spPr>
      </p:pic>
      <p:sp>
        <p:nvSpPr>
          <p:cNvPr id="3" name="灯片编号占位符 2"/>
          <p:cNvSpPr>
            <a:spLocks noGrp="1"/>
          </p:cNvSpPr>
          <p:nvPr>
            <p:ph type="sldNum" sz="quarter" idx="4"/>
          </p:nvPr>
        </p:nvSpPr>
        <p:spPr/>
        <p:txBody>
          <a:bodyPr/>
          <a:p>
            <a:fld id="{EE3F9CDB-1F21-4789-A81E-8FEA25CE194B}" type="slidenum">
              <a:rPr lang="zh-CN" altLang="en-US" smtClean="0"/>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17232" t="1" b="-2836"/>
          <a:stretch>
            <a:fillRect/>
          </a:stretch>
        </p:blipFill>
        <p:spPr>
          <a:xfrm>
            <a:off x="1129209" y="358539"/>
            <a:ext cx="3184228" cy="74817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494"/>
    </mc:Choice>
    <mc:Fallback>
      <p:transition advTm="49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grpSp>
        <p:nvGrpSpPr>
          <p:cNvPr id="10" name="组合 9"/>
          <p:cNvGrpSpPr/>
          <p:nvPr/>
        </p:nvGrpSpPr>
        <p:grpSpPr>
          <a:xfrm>
            <a:off x="6062980" y="989965"/>
            <a:ext cx="2451100" cy="2849245"/>
            <a:chOff x="9548" y="1559"/>
            <a:chExt cx="3860" cy="4487"/>
          </a:xfrm>
        </p:grpSpPr>
        <p:pic>
          <p:nvPicPr>
            <p:cNvPr id="7" name="图片 6" descr="截屏2024-11-21 14.07.45"/>
            <p:cNvPicPr>
              <a:picLocks noChangeAspect="1"/>
            </p:cNvPicPr>
            <p:nvPr/>
          </p:nvPicPr>
          <p:blipFill>
            <a:blip r:embed="rId1"/>
            <a:stretch>
              <a:fillRect/>
            </a:stretch>
          </p:blipFill>
          <p:spPr>
            <a:xfrm>
              <a:off x="11502" y="1559"/>
              <a:ext cx="1907" cy="2065"/>
            </a:xfrm>
            <a:prstGeom prst="rect">
              <a:avLst/>
            </a:prstGeom>
          </p:spPr>
        </p:pic>
        <p:pic>
          <p:nvPicPr>
            <p:cNvPr id="8" name="图片 7" descr="截屏2024-11-21 14.08.34"/>
            <p:cNvPicPr>
              <a:picLocks noChangeAspect="1"/>
            </p:cNvPicPr>
            <p:nvPr/>
          </p:nvPicPr>
          <p:blipFill>
            <a:blip r:embed="rId2"/>
            <a:srcRect t="11834"/>
            <a:stretch>
              <a:fillRect/>
            </a:stretch>
          </p:blipFill>
          <p:spPr>
            <a:xfrm>
              <a:off x="9548" y="1587"/>
              <a:ext cx="1877" cy="2065"/>
            </a:xfrm>
            <a:prstGeom prst="rect">
              <a:avLst/>
            </a:prstGeom>
          </p:spPr>
        </p:pic>
        <p:pic>
          <p:nvPicPr>
            <p:cNvPr id="9" name="图片 8" descr="截屏2024-11-21 14.10.07"/>
            <p:cNvPicPr>
              <a:picLocks noChangeAspect="1"/>
            </p:cNvPicPr>
            <p:nvPr/>
          </p:nvPicPr>
          <p:blipFill>
            <a:blip r:embed="rId3"/>
            <a:stretch>
              <a:fillRect/>
            </a:stretch>
          </p:blipFill>
          <p:spPr>
            <a:xfrm>
              <a:off x="9548" y="3760"/>
              <a:ext cx="1877" cy="2286"/>
            </a:xfrm>
            <a:prstGeom prst="rect">
              <a:avLst/>
            </a:prstGeom>
          </p:spPr>
        </p:pic>
        <p:pic>
          <p:nvPicPr>
            <p:cNvPr id="11" name="图片 10" descr="截屏2024-11-21 14.14.01"/>
            <p:cNvPicPr>
              <a:picLocks noChangeAspect="1"/>
            </p:cNvPicPr>
            <p:nvPr/>
          </p:nvPicPr>
          <p:blipFill>
            <a:blip r:embed="rId4"/>
            <a:srcRect r="3973" b="44"/>
            <a:stretch>
              <a:fillRect/>
            </a:stretch>
          </p:blipFill>
          <p:spPr>
            <a:xfrm>
              <a:off x="11525" y="3760"/>
              <a:ext cx="1877" cy="2257"/>
            </a:xfrm>
            <a:prstGeom prst="rect">
              <a:avLst/>
            </a:prstGeom>
          </p:spPr>
        </p:pic>
      </p:grpSp>
      <p:sp>
        <p:nvSpPr>
          <p:cNvPr id="6" name="文本框 5"/>
          <p:cNvSpPr txBox="1"/>
          <p:nvPr/>
        </p:nvSpPr>
        <p:spPr>
          <a:xfrm>
            <a:off x="961390" y="860425"/>
            <a:ext cx="4464050" cy="3062605"/>
          </a:xfrm>
          <a:prstGeom prst="rect">
            <a:avLst/>
          </a:prstGeom>
          <a:noFill/>
        </p:spPr>
        <p:txBody>
          <a:bodyPr wrap="square" rtlCol="0">
            <a:noAutofit/>
          </a:bodyPr>
          <a:p>
            <a:r>
              <a:rPr lang="zh-CN" altLang="en-US" sz="2000">
                <a:latin typeface="黑体" panose="02010609060101010101" charset="-122"/>
                <a:ea typeface="黑体" panose="02010609060101010101" charset="-122"/>
              </a:rPr>
              <a:t>完整的水疱和开放性伤口会</a:t>
            </a:r>
            <a:r>
              <a:rPr lang="zh-CN" altLang="en-US" sz="2000">
                <a:solidFill>
                  <a:srgbClr val="C00000"/>
                </a:solidFill>
                <a:latin typeface="黑体" panose="02010609060101010101" charset="-122"/>
                <a:ea typeface="黑体" panose="02010609060101010101" charset="-122"/>
              </a:rPr>
              <a:t>同时出现</a:t>
            </a:r>
            <a:r>
              <a:rPr lang="zh-CN" altLang="en-US" sz="2000">
                <a:latin typeface="黑体" panose="02010609060101010101" charset="-122"/>
                <a:ea typeface="黑体" panose="02010609060101010101" charset="-122"/>
              </a:rPr>
              <a:t>在愈合的各个阶段，并且可以出现在身体的任何部位</a:t>
            </a:r>
            <a:endParaRPr lang="zh-CN" altLang="en-US" sz="2000">
              <a:latin typeface="黑体" panose="02010609060101010101" charset="-122"/>
              <a:ea typeface="黑体" panose="02010609060101010101" charset="-122"/>
            </a:endParaRPr>
          </a:p>
          <a:p>
            <a:endParaRPr lang="zh-CN" altLang="en-US" sz="2000">
              <a:latin typeface="黑体" panose="02010609060101010101" charset="-122"/>
              <a:ea typeface="黑体" panose="02010609060101010101" charset="-122"/>
              <a:sym typeface="+mn-ea"/>
            </a:endParaRPr>
          </a:p>
          <a:p>
            <a:r>
              <a:rPr lang="zh-CN" altLang="en-US" sz="2000">
                <a:latin typeface="黑体" panose="02010609060101010101" charset="-122"/>
                <a:ea typeface="黑体" panose="02010609060101010101" charset="-122"/>
                <a:sym typeface="+mn-ea"/>
              </a:rPr>
              <a:t>慢性皮肤屏障破坏使得EB患</a:t>
            </a:r>
            <a:r>
              <a:rPr lang="zh-CN" altLang="en-US" sz="2000">
                <a:latin typeface="黑体" panose="02010609060101010101" charset="-122"/>
                <a:ea typeface="黑体" panose="02010609060101010101" charset="-122"/>
                <a:sym typeface="+mn-ea"/>
              </a:rPr>
              <a:t>者面临</a:t>
            </a:r>
            <a:r>
              <a:rPr lang="zh-CN" altLang="en-US" sz="2000">
                <a:solidFill>
                  <a:srgbClr val="C00000"/>
                </a:solidFill>
                <a:latin typeface="黑体" panose="02010609060101010101" charset="-122"/>
                <a:ea typeface="黑体" panose="02010609060101010101" charset="-122"/>
                <a:sym typeface="+mn-ea"/>
              </a:rPr>
              <a:t>高风险的继发性感染</a:t>
            </a:r>
            <a:endParaRPr lang="zh-CN" altLang="en-US" sz="2000">
              <a:solidFill>
                <a:srgbClr val="C00000"/>
              </a:solidFill>
              <a:latin typeface="黑体" panose="02010609060101010101" charset="-122"/>
              <a:ea typeface="黑体" panose="02010609060101010101" charset="-122"/>
              <a:sym typeface="+mn-ea"/>
            </a:endParaRPr>
          </a:p>
          <a:p>
            <a:endParaRPr lang="zh-CN" altLang="en-US" sz="2000">
              <a:latin typeface="黑体" panose="02010609060101010101" charset="-122"/>
              <a:ea typeface="黑体" panose="02010609060101010101" charset="-122"/>
              <a:sym typeface="+mn-ea"/>
            </a:endParaRPr>
          </a:p>
          <a:p>
            <a:r>
              <a:rPr lang="zh-CN" altLang="en-US" sz="2000">
                <a:latin typeface="黑体" panose="02010609060101010101" charset="-122"/>
                <a:ea typeface="黑体" panose="02010609060101010101" charset="-122"/>
                <a:sym typeface="+mn-ea"/>
              </a:rPr>
              <a:t>病变引起的疼痛、身体形象的改变，影响患</a:t>
            </a:r>
            <a:r>
              <a:rPr lang="zh-CN" altLang="en-US" sz="2000">
                <a:latin typeface="黑体" panose="02010609060101010101" charset="-122"/>
                <a:ea typeface="黑体" panose="02010609060101010101" charset="-122"/>
                <a:sym typeface="+mn-ea"/>
              </a:rPr>
              <a:t>者的</a:t>
            </a:r>
            <a:r>
              <a:rPr lang="zh-CN" altLang="en-US" sz="2000">
                <a:solidFill>
                  <a:srgbClr val="C00000"/>
                </a:solidFill>
                <a:latin typeface="黑体" panose="02010609060101010101" charset="-122"/>
                <a:ea typeface="黑体" panose="02010609060101010101" charset="-122"/>
                <a:sym typeface="+mn-ea"/>
              </a:rPr>
              <a:t>生活质量</a:t>
            </a:r>
            <a:endParaRPr lang="zh-CN" altLang="en-US" sz="2000">
              <a:solidFill>
                <a:srgbClr val="C00000"/>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Tm="33496"/>
    </mc:Choice>
    <mc:Fallback>
      <p:transition advTm="3349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02</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7" name="弧形 16"/>
          <p:cNvSpPr/>
          <p:nvPr/>
        </p:nvSpPr>
        <p:spPr>
          <a:xfrm>
            <a:off x="-546846" y="749300"/>
            <a:ext cx="4076700" cy="4076700"/>
          </a:xfrm>
          <a:prstGeom prst="arc">
            <a:avLst>
              <a:gd name="adj1" fmla="val 18160211"/>
              <a:gd name="adj2" fmla="val 6961726"/>
            </a:avLst>
          </a:prstGeom>
          <a:ln w="28575" cap="rnd">
            <a:gradFill>
              <a:gsLst>
                <a:gs pos="0">
                  <a:schemeClr val="accent1"/>
                </a:gs>
                <a:gs pos="100000">
                  <a:schemeClr val="accent1">
                    <a:alpha val="0"/>
                  </a:schemeClr>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9" name="文本框 18"/>
          <p:cNvSpPr txBox="1"/>
          <p:nvPr/>
        </p:nvSpPr>
        <p:spPr>
          <a:xfrm>
            <a:off x="1056640" y="2310765"/>
            <a:ext cx="1812290" cy="583565"/>
          </a:xfrm>
          <a:prstGeom prst="rect">
            <a:avLst/>
          </a:prstGeom>
          <a:noFill/>
        </p:spPr>
        <p:txBody>
          <a:bodyPr wrap="square" rtlCol="0">
            <a:spAutoFit/>
          </a:bodyPr>
          <a:p>
            <a:r>
              <a:rPr lang="zh-CN" altLang="en-US" sz="3200"/>
              <a:t>研究目的</a:t>
            </a:r>
            <a:endParaRPr lang="zh-CN" altLang="en-US" sz="3200"/>
          </a:p>
        </p:txBody>
      </p:sp>
      <p:sp>
        <p:nvSpPr>
          <p:cNvPr id="20" name="椭圆 19"/>
          <p:cNvSpPr/>
          <p:nvPr/>
        </p:nvSpPr>
        <p:spPr>
          <a:xfrm>
            <a:off x="2762530" y="1219200"/>
            <a:ext cx="591670" cy="59167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3219730" y="2429434"/>
            <a:ext cx="591670" cy="59167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2771495" y="3747246"/>
            <a:ext cx="591670" cy="59167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3481070" y="1075055"/>
            <a:ext cx="5012690" cy="1014730"/>
          </a:xfrm>
          <a:prstGeom prst="rect">
            <a:avLst/>
          </a:prstGeom>
          <a:noFill/>
        </p:spPr>
        <p:txBody>
          <a:bodyPr wrap="square" rtlCol="0">
            <a:spAutoFit/>
          </a:bodyPr>
          <a:p>
            <a:r>
              <a:rPr lang="zh-CN" altLang="en-US" sz="2000">
                <a:latin typeface="黑体" panose="02010609060101010101" charset="-122"/>
                <a:ea typeface="黑体" panose="02010609060101010101" charset="-122"/>
                <a:sym typeface="+mn-ea"/>
              </a:rPr>
              <a:t>通过系统检索、评价及总结EB患者伤口护理的相关证据</a:t>
            </a:r>
            <a:endParaRPr lang="zh-CN" altLang="en-US" sz="2000" b="0">
              <a:solidFill>
                <a:schemeClr val="tx1"/>
              </a:solidFill>
              <a:latin typeface="黑体" panose="02010609060101010101" charset="-122"/>
              <a:ea typeface="黑体" panose="02010609060101010101" charset="-122"/>
            </a:endParaRPr>
          </a:p>
          <a:p>
            <a:endParaRPr lang="zh-CN" altLang="en-US" sz="2000"/>
          </a:p>
        </p:txBody>
      </p:sp>
      <p:sp>
        <p:nvSpPr>
          <p:cNvPr id="25" name="文本框 24"/>
          <p:cNvSpPr txBox="1"/>
          <p:nvPr/>
        </p:nvSpPr>
        <p:spPr>
          <a:xfrm>
            <a:off x="3811270" y="2273935"/>
            <a:ext cx="5012690" cy="706755"/>
          </a:xfrm>
          <a:prstGeom prst="rect">
            <a:avLst/>
          </a:prstGeom>
          <a:noFill/>
        </p:spPr>
        <p:txBody>
          <a:bodyPr wrap="square" rtlCol="0">
            <a:spAutoFit/>
          </a:bodyPr>
          <a:p>
            <a:r>
              <a:rPr lang="zh-CN" altLang="en-US" sz="2000">
                <a:latin typeface="黑体" panose="02010609060101010101" charset="-122"/>
                <a:ea typeface="黑体" panose="02010609060101010101" charset="-122"/>
              </a:rPr>
              <a:t>为临床护理人员提供科学、可操作的伤口管理策略与护理决策支持</a:t>
            </a:r>
            <a:endParaRPr lang="zh-CN" altLang="en-US" sz="2000"/>
          </a:p>
        </p:txBody>
      </p:sp>
      <p:sp>
        <p:nvSpPr>
          <p:cNvPr id="29" name="文本框 28"/>
          <p:cNvSpPr txBox="1"/>
          <p:nvPr/>
        </p:nvSpPr>
        <p:spPr>
          <a:xfrm>
            <a:off x="3551555" y="3878580"/>
            <a:ext cx="4963795" cy="398780"/>
          </a:xfrm>
          <a:prstGeom prst="rect">
            <a:avLst/>
          </a:prstGeom>
          <a:noFill/>
        </p:spPr>
        <p:txBody>
          <a:bodyPr wrap="square" rtlCol="0">
            <a:spAutoFit/>
          </a:bodyPr>
          <a:p>
            <a:r>
              <a:rPr lang="zh-CN" altLang="en-US" sz="2000">
                <a:latin typeface="黑体" panose="02010609060101010101" charset="-122"/>
                <a:ea typeface="黑体" panose="02010609060101010101" charset="-122"/>
              </a:rPr>
              <a:t>推动EB护理的规范化与标准化实践</a:t>
            </a:r>
            <a:endParaRPr lang="zh-CN" altLang="en-US" sz="2000">
              <a:latin typeface="黑体" panose="02010609060101010101" charset="-122"/>
              <a:ea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15333"/>
    </mc:Choice>
    <mc:Fallback>
      <p:transition advTm="1533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 name="文本框 2"/>
          <p:cNvSpPr txBox="1"/>
          <p:nvPr/>
        </p:nvSpPr>
        <p:spPr>
          <a:xfrm>
            <a:off x="1042670" y="36195"/>
            <a:ext cx="4067810" cy="553085"/>
          </a:xfrm>
          <a:prstGeom prst="rect">
            <a:avLst/>
          </a:prstGeom>
          <a:noFill/>
        </p:spPr>
        <p:txBody>
          <a:bodyPr wrap="square" rtlCol="0">
            <a:spAutoFit/>
          </a:bodyPr>
          <a:p>
            <a:pPr>
              <a:buClrTx/>
              <a:buSzTx/>
              <a:buFontTx/>
            </a:pPr>
            <a:r>
              <a:rPr lang="zh-CN" altLang="en-US" sz="3000" b="1">
                <a:latin typeface="黑体" panose="02010609060101010101" charset="-122"/>
                <a:ea typeface="黑体" panose="02010609060101010101" charset="-122"/>
              </a:rPr>
              <a:t>结构化研究问题</a:t>
            </a:r>
            <a:endParaRPr lang="zh-CN" altLang="en-US" sz="3000" b="1">
              <a:latin typeface="黑体" panose="02010609060101010101" charset="-122"/>
              <a:ea typeface="黑体" panose="02010609060101010101" charset="-122"/>
            </a:endParaRPr>
          </a:p>
        </p:txBody>
      </p:sp>
      <p:sp>
        <p:nvSpPr>
          <p:cNvPr id="100" name="文本框 99"/>
          <p:cNvSpPr txBox="1"/>
          <p:nvPr/>
        </p:nvSpPr>
        <p:spPr>
          <a:xfrm>
            <a:off x="4502150" y="203835"/>
            <a:ext cx="5314950" cy="521970"/>
          </a:xfrm>
          <a:prstGeom prst="rect">
            <a:avLst/>
          </a:prstGeom>
          <a:noFill/>
          <a:ln w="9525">
            <a:noFill/>
          </a:ln>
        </p:spPr>
        <p:txBody>
          <a:bodyPr wrap="square">
            <a:spAutoFit/>
          </a:bodyPr>
          <a:p>
            <a:pPr marL="0" algn="l">
              <a:buClrTx/>
              <a:buSzTx/>
              <a:buFontTx/>
            </a:pPr>
            <a:r>
              <a:rPr lang="zh-CN" altLang="en-US" sz="1600" b="1">
                <a:solidFill>
                  <a:srgbClr val="C00000"/>
                </a:solidFill>
                <a:latin typeface="黑体" panose="02010609060101010101" charset="-122"/>
                <a:ea typeface="黑体" panose="02010609060101010101" charset="-122"/>
                <a:sym typeface="+mn-ea"/>
              </a:rPr>
              <a:t>——</a:t>
            </a:r>
            <a:r>
              <a:rPr lang="zh-CN" altLang="en-US" sz="2800" b="1">
                <a:solidFill>
                  <a:srgbClr val="C00000"/>
                </a:solidFill>
                <a:latin typeface="黑体" panose="02010609060101010101" charset="-122"/>
                <a:ea typeface="黑体" panose="02010609060101010101" charset="-122"/>
                <a:sym typeface="+mn-ea"/>
              </a:rPr>
              <a:t>基于</a:t>
            </a:r>
            <a:r>
              <a:rPr lang="en-US" altLang="zh-CN" sz="2800" b="1">
                <a:solidFill>
                  <a:srgbClr val="C00000"/>
                </a:solidFill>
                <a:latin typeface="黑体" panose="02010609060101010101" charset="-122"/>
                <a:ea typeface="黑体" panose="02010609060101010101" charset="-122"/>
                <a:sym typeface="+mn-ea"/>
              </a:rPr>
              <a:t>PIPOST</a:t>
            </a:r>
            <a:r>
              <a:rPr lang="zh-CN" altLang="en-US" sz="2800" b="1">
                <a:solidFill>
                  <a:srgbClr val="C00000"/>
                </a:solidFill>
                <a:latin typeface="黑体" panose="02010609060101010101" charset="-122"/>
                <a:ea typeface="黑体" panose="02010609060101010101" charset="-122"/>
                <a:sym typeface="+mn-ea"/>
              </a:rPr>
              <a:t>原则</a:t>
            </a:r>
            <a:endParaRPr lang="zh-CN" altLang="en-US" sz="2800" b="1">
              <a:solidFill>
                <a:srgbClr val="C00000"/>
              </a:solidFill>
              <a:latin typeface="黑体" panose="02010609060101010101" charset="-122"/>
              <a:ea typeface="黑体" panose="02010609060101010101" charset="-122"/>
              <a:sym typeface="+mn-ea"/>
            </a:endParaRPr>
          </a:p>
        </p:txBody>
      </p:sp>
      <p:sp>
        <p:nvSpPr>
          <p:cNvPr id="6" name="灯片编号占位符 5"/>
          <p:cNvSpPr>
            <a:spLocks noGrp="1"/>
          </p:cNvSpPr>
          <p:nvPr>
            <p:ph type="sldNum" sz="quarter" idx="4"/>
          </p:nvPr>
        </p:nvSpPr>
        <p:spPr/>
        <p:txBody>
          <a:bodyPr/>
          <a:p>
            <a:fld id="{EE3F9CDB-1F21-4789-A81E-8FEA25CE194B}" type="slidenum">
              <a:rPr lang="zh-CN" altLang="en-US" smtClean="0"/>
            </a:fld>
            <a:endParaRPr lang="zh-CN" altLang="en-US"/>
          </a:p>
        </p:txBody>
      </p:sp>
      <p:graphicFrame>
        <p:nvGraphicFramePr>
          <p:cNvPr id="49" name="表格 48"/>
          <p:cNvGraphicFramePr/>
          <p:nvPr>
            <p:custDataLst>
              <p:tags r:id="rId1"/>
            </p:custDataLst>
          </p:nvPr>
        </p:nvGraphicFramePr>
        <p:xfrm>
          <a:off x="792480" y="659765"/>
          <a:ext cx="7578090" cy="2673985"/>
        </p:xfrm>
        <a:graphic>
          <a:graphicData uri="http://schemas.openxmlformats.org/drawingml/2006/table">
            <a:tbl>
              <a:tblPr firstRow="1" bandRow="1">
                <a:tableStyleId>{5C22544A-7EE6-4342-B048-85BDC9FD1C3A}</a:tableStyleId>
              </a:tblPr>
              <a:tblGrid>
                <a:gridCol w="2001520"/>
                <a:gridCol w="5576570"/>
              </a:tblGrid>
              <a:tr h="425450">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PIPOST</a:t>
                      </a:r>
                      <a:endParaRPr lang="zh-CN" altLang="en-US" sz="2000" b="0">
                        <a:solidFill>
                          <a:schemeClr val="tx1"/>
                        </a:solidFill>
                        <a:latin typeface="黑体" panose="02010609060101010101" charset="-122"/>
                        <a:ea typeface="黑体" panose="02010609060101010101" charset="-122"/>
                      </a:endParaRPr>
                    </a:p>
                  </a:txBody>
                  <a:tcPr/>
                </a:tc>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描述</a:t>
                      </a:r>
                      <a:endParaRPr lang="zh-CN" altLang="en-US" sz="2000" b="0">
                        <a:solidFill>
                          <a:schemeClr val="tx1"/>
                        </a:solidFill>
                        <a:latin typeface="黑体" panose="02010609060101010101" charset="-122"/>
                        <a:ea typeface="黑体" panose="02010609060101010101" charset="-122"/>
                      </a:endParaRPr>
                    </a:p>
                  </a:txBody>
                  <a:tcPr/>
                </a:tc>
              </a:tr>
              <a:tr h="365760">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目标人群（P）</a:t>
                      </a:r>
                      <a:endParaRPr lang="zh-CN" altLang="en-US" sz="2000" b="0">
                        <a:solidFill>
                          <a:schemeClr val="tx1"/>
                        </a:solidFill>
                        <a:latin typeface="黑体" panose="02010609060101010101" charset="-122"/>
                        <a:ea typeface="黑体" panose="02010609060101010101" charset="-122"/>
                      </a:endParaRPr>
                    </a:p>
                  </a:txBody>
                  <a:tcPr/>
                </a:tc>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大疱表皮松解症患者</a:t>
                      </a:r>
                      <a:endParaRPr lang="zh-CN" altLang="en-US" sz="2000" b="0">
                        <a:solidFill>
                          <a:schemeClr val="tx1"/>
                        </a:solidFill>
                        <a:latin typeface="黑体" panose="02010609060101010101" charset="-122"/>
                        <a:ea typeface="黑体" panose="02010609060101010101" charset="-122"/>
                      </a:endParaRPr>
                    </a:p>
                  </a:txBody>
                  <a:tcPr/>
                </a:tc>
              </a:tr>
              <a:tr h="347345">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干预措施（I）</a:t>
                      </a:r>
                      <a:endParaRPr lang="zh-CN" altLang="en-US" sz="2000" b="0">
                        <a:solidFill>
                          <a:schemeClr val="tx1"/>
                        </a:solidFill>
                        <a:latin typeface="黑体" panose="02010609060101010101" charset="-122"/>
                        <a:ea typeface="黑体" panose="02010609060101010101" charset="-122"/>
                      </a:endParaRPr>
                    </a:p>
                  </a:txBody>
                  <a:tcPr/>
                </a:tc>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伤口或皮肤护理措施</a:t>
                      </a:r>
                      <a:endParaRPr lang="zh-CN" altLang="en-US" sz="2000" b="0">
                        <a:solidFill>
                          <a:schemeClr val="tx1"/>
                        </a:solidFill>
                        <a:latin typeface="黑体" panose="02010609060101010101" charset="-122"/>
                        <a:ea typeface="黑体" panose="02010609060101010101" charset="-122"/>
                      </a:endParaRPr>
                    </a:p>
                  </a:txBody>
                  <a:tcPr/>
                </a:tc>
              </a:tr>
              <a:tr h="379730">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实施者（P）</a:t>
                      </a:r>
                      <a:endParaRPr lang="zh-CN" altLang="en-US" sz="2000" b="0">
                        <a:solidFill>
                          <a:schemeClr val="tx1"/>
                        </a:solidFill>
                        <a:latin typeface="黑体" panose="02010609060101010101" charset="-122"/>
                        <a:ea typeface="黑体" panose="02010609060101010101" charset="-122"/>
                      </a:endParaRPr>
                    </a:p>
                  </a:txBody>
                  <a:tcPr/>
                </a:tc>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医护人员、家庭照护者</a:t>
                      </a:r>
                      <a:endParaRPr lang="zh-CN" altLang="en-US" sz="2000" b="0">
                        <a:solidFill>
                          <a:schemeClr val="tx1"/>
                        </a:solidFill>
                        <a:latin typeface="黑体" panose="02010609060101010101" charset="-122"/>
                        <a:ea typeface="黑体" panose="02010609060101010101" charset="-122"/>
                      </a:endParaRPr>
                    </a:p>
                  </a:txBody>
                  <a:tcPr/>
                </a:tc>
              </a:tr>
              <a:tr h="320675">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结局（O）</a:t>
                      </a:r>
                      <a:endParaRPr lang="zh-CN" altLang="en-US" sz="2000" b="0">
                        <a:solidFill>
                          <a:schemeClr val="tx1"/>
                        </a:solidFill>
                        <a:latin typeface="黑体" panose="02010609060101010101" charset="-122"/>
                        <a:ea typeface="黑体" panose="02010609060101010101" charset="-122"/>
                      </a:endParaRPr>
                    </a:p>
                  </a:txBody>
                  <a:tcPr/>
                </a:tc>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伤口愈合率、感染率、伤口愈合时间</a:t>
                      </a:r>
                      <a:endParaRPr lang="zh-CN" altLang="en-US" sz="2000" b="0">
                        <a:solidFill>
                          <a:schemeClr val="tx1"/>
                        </a:solidFill>
                        <a:latin typeface="黑体" panose="02010609060101010101" charset="-122"/>
                        <a:ea typeface="黑体" panose="02010609060101010101" charset="-122"/>
                      </a:endParaRPr>
                    </a:p>
                  </a:txBody>
                  <a:tcPr/>
                </a:tc>
              </a:tr>
              <a:tr h="316230">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场所（S）</a:t>
                      </a:r>
                      <a:endParaRPr lang="zh-CN" altLang="en-US" sz="2000" b="0">
                        <a:solidFill>
                          <a:schemeClr val="tx1"/>
                        </a:solidFill>
                        <a:latin typeface="黑体" panose="02010609060101010101" charset="-122"/>
                        <a:ea typeface="黑体" panose="02010609060101010101" charset="-122"/>
                      </a:endParaRPr>
                    </a:p>
                  </a:txBody>
                  <a:tcPr/>
                </a:tc>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居家、社区、医院</a:t>
                      </a:r>
                      <a:endParaRPr lang="zh-CN" altLang="en-US" sz="2000" b="0">
                        <a:solidFill>
                          <a:schemeClr val="tx1"/>
                        </a:solidFill>
                        <a:latin typeface="黑体" panose="02010609060101010101" charset="-122"/>
                        <a:ea typeface="黑体" panose="02010609060101010101" charset="-122"/>
                      </a:endParaRPr>
                    </a:p>
                  </a:txBody>
                  <a:tcPr marL="68580" marR="68580" marT="0" marB="0"/>
                </a:tc>
              </a:tr>
              <a:tr h="405765">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文献类型（T）</a:t>
                      </a:r>
                      <a:endParaRPr lang="zh-CN" altLang="en-US" sz="2000" b="0">
                        <a:solidFill>
                          <a:schemeClr val="tx1"/>
                        </a:solidFill>
                        <a:latin typeface="黑体" panose="02010609060101010101" charset="-122"/>
                        <a:ea typeface="黑体" panose="02010609060101010101" charset="-122"/>
                      </a:endParaRPr>
                    </a:p>
                  </a:txBody>
                  <a:tcPr/>
                </a:tc>
                <a:tc>
                  <a:txBody>
                    <a:bodyPr/>
                    <a:p>
                      <a:pPr algn="just" fontAlgn="auto">
                        <a:lnSpc>
                          <a:spcPct val="120000"/>
                        </a:lnSpc>
                        <a:buClrTx/>
                        <a:buSzTx/>
                        <a:buFont typeface="Wingdings" panose="05000000000000000000" charset="0"/>
                        <a:buNone/>
                      </a:pPr>
                      <a:r>
                        <a:rPr lang="zh-CN" altLang="en-US" sz="2000" b="0">
                          <a:solidFill>
                            <a:schemeClr val="tx1"/>
                          </a:solidFill>
                          <a:latin typeface="黑体" panose="02010609060101010101" charset="-122"/>
                          <a:ea typeface="黑体" panose="02010609060101010101" charset="-122"/>
                        </a:rPr>
                        <a:t>指南、临床决策、专家共识、系统评价等</a:t>
                      </a:r>
                      <a:endParaRPr lang="zh-CN" altLang="en-US" sz="2000" b="0">
                        <a:solidFill>
                          <a:schemeClr val="tx1"/>
                        </a:solidFill>
                        <a:latin typeface="黑体" panose="02010609060101010101" charset="-122"/>
                        <a:ea typeface="黑体" panose="02010609060101010101" charset="-122"/>
                      </a:endParaRPr>
                    </a:p>
                  </a:txBody>
                  <a:tcPr/>
                </a:tc>
              </a:tr>
            </a:tbl>
          </a:graphicData>
        </a:graphic>
      </p:graphicFrame>
      <p:sp>
        <p:nvSpPr>
          <p:cNvPr id="7" name="文本框 6"/>
          <p:cNvSpPr txBox="1"/>
          <p:nvPr/>
        </p:nvSpPr>
        <p:spPr>
          <a:xfrm>
            <a:off x="792480" y="4072255"/>
            <a:ext cx="7578090" cy="1176655"/>
          </a:xfrm>
          <a:prstGeom prst="rect">
            <a:avLst/>
          </a:prstGeom>
          <a:noFill/>
        </p:spPr>
        <p:txBody>
          <a:bodyPr wrap="square" rtlCol="0" anchor="t">
            <a:noAutofit/>
          </a:bodyPr>
          <a:p>
            <a:pPr indent="0" algn="just" fontAlgn="auto">
              <a:lnSpc>
                <a:spcPct val="120000"/>
              </a:lnSpc>
              <a:buFont typeface="Wingdings" panose="05000000000000000000" charset="0"/>
              <a:buNone/>
            </a:pPr>
            <a:r>
              <a:rPr lang="zh-CN" altLang="en-US" sz="2000">
                <a:latin typeface="黑体" panose="02010609060101010101" charset="-122"/>
                <a:ea typeface="黑体" panose="02010609060101010101" charset="-122"/>
                <a:sym typeface="+mn-ea"/>
              </a:rPr>
              <a:t>按照“6S”证据模型，计算机自上而下17个文献库以及</a:t>
            </a:r>
            <a:r>
              <a:rPr lang="zh-CN" altLang="en-US" sz="2000">
                <a:solidFill>
                  <a:schemeClr val="tx1"/>
                </a:solidFill>
                <a:latin typeface="黑体" panose="02010609060101010101" charset="-122"/>
                <a:ea typeface="黑体" panose="02010609060101010101" charset="-122"/>
                <a:sym typeface="+mn-ea"/>
              </a:rPr>
              <a:t>检索Debra International、Debra Ireland等专业网站</a:t>
            </a:r>
            <a:endParaRPr lang="zh-CN" altLang="en-US" sz="2000">
              <a:solidFill>
                <a:schemeClr val="tx1"/>
              </a:solidFill>
              <a:latin typeface="黑体" panose="02010609060101010101" charset="-122"/>
              <a:ea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Tm="1704"/>
    </mc:Choice>
    <mc:Fallback>
      <p:transition advTm="170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文本框 5"/>
          <p:cNvSpPr txBox="1"/>
          <p:nvPr/>
        </p:nvSpPr>
        <p:spPr>
          <a:xfrm>
            <a:off x="4752340" y="98425"/>
            <a:ext cx="3156585" cy="337185"/>
          </a:xfrm>
          <a:prstGeom prst="rect">
            <a:avLst/>
          </a:prstGeom>
          <a:noFill/>
          <a:ln w="9525">
            <a:noFill/>
          </a:ln>
        </p:spPr>
        <p:txBody>
          <a:bodyPr wrap="square">
            <a:noAutofit/>
          </a:bodyPr>
          <a:p>
            <a:pPr marL="0" algn="l">
              <a:buClrTx/>
              <a:buSzTx/>
              <a:buFontTx/>
            </a:pPr>
            <a:r>
              <a:rPr lang="zh-CN" altLang="en-US" sz="1600" b="1">
                <a:solidFill>
                  <a:srgbClr val="C00000"/>
                </a:solidFill>
                <a:latin typeface="黑体" panose="02010609060101010101" charset="-122"/>
                <a:ea typeface="黑体" panose="02010609060101010101" charset="-122"/>
              </a:rPr>
              <a:t>——</a:t>
            </a:r>
            <a:r>
              <a:rPr lang="zh-CN" altLang="en-US" sz="2800" b="1">
                <a:solidFill>
                  <a:srgbClr val="C00000"/>
                </a:solidFill>
                <a:latin typeface="黑体" panose="02010609060101010101" charset="-122"/>
                <a:ea typeface="黑体" panose="02010609060101010101" charset="-122"/>
                <a:sym typeface="+mn-ea"/>
              </a:rPr>
              <a:t>系统文献检索</a:t>
            </a:r>
            <a:endParaRPr lang="zh-CN" altLang="en-US" sz="2800" b="1">
              <a:solidFill>
                <a:srgbClr val="C00000"/>
              </a:solidFill>
              <a:latin typeface="黑体" panose="02010609060101010101" charset="-122"/>
              <a:ea typeface="黑体" panose="02010609060101010101" charset="-122"/>
            </a:endParaRPr>
          </a:p>
        </p:txBody>
      </p:sp>
      <p:sp>
        <p:nvSpPr>
          <p:cNvPr id="19" name="文本框 18"/>
          <p:cNvSpPr txBox="1"/>
          <p:nvPr/>
        </p:nvSpPr>
        <p:spPr>
          <a:xfrm>
            <a:off x="1199515" y="98425"/>
            <a:ext cx="4067810" cy="553085"/>
          </a:xfrm>
          <a:prstGeom prst="rect">
            <a:avLst/>
          </a:prstGeom>
          <a:noFill/>
        </p:spPr>
        <p:txBody>
          <a:bodyPr wrap="square" rtlCol="0">
            <a:spAutoFit/>
          </a:bodyPr>
          <a:p>
            <a:pPr>
              <a:buClrTx/>
              <a:buSzTx/>
              <a:buFontTx/>
            </a:pPr>
            <a:r>
              <a:rPr lang="zh-CN" altLang="en-US" sz="3000" b="1">
                <a:latin typeface="黑体" panose="02010609060101010101" charset="-122"/>
                <a:ea typeface="黑体" panose="02010609060101010101" charset="-122"/>
              </a:rPr>
              <a:t>研究</a:t>
            </a:r>
            <a:r>
              <a:rPr lang="zh-CN" altLang="en-US" sz="3000" b="1">
                <a:latin typeface="黑体" panose="02010609060101010101" charset="-122"/>
                <a:ea typeface="黑体" panose="02010609060101010101" charset="-122"/>
              </a:rPr>
              <a:t>方法</a:t>
            </a:r>
            <a:endParaRPr lang="zh-CN" altLang="en-US" sz="3000" b="1">
              <a:latin typeface="黑体" panose="02010609060101010101" charset="-122"/>
              <a:ea typeface="黑体" panose="02010609060101010101" charset="-122"/>
            </a:endParaRPr>
          </a:p>
        </p:txBody>
      </p:sp>
      <p:sp>
        <p:nvSpPr>
          <p:cNvPr id="9" name="文本框 8"/>
          <p:cNvSpPr txBox="1"/>
          <p:nvPr/>
        </p:nvSpPr>
        <p:spPr>
          <a:xfrm>
            <a:off x="477520" y="893445"/>
            <a:ext cx="8322310" cy="3316605"/>
          </a:xfrm>
          <a:prstGeom prst="rect">
            <a:avLst/>
          </a:prstGeom>
          <a:noFill/>
        </p:spPr>
        <p:txBody>
          <a:bodyPr wrap="square" rtlCol="0">
            <a:noAutofit/>
          </a:bodyPr>
          <a:p>
            <a:pPr>
              <a:buClrTx/>
              <a:buSzTx/>
              <a:buFontTx/>
            </a:pPr>
            <a:r>
              <a:rPr lang="zh-CN" altLang="en-US" sz="2000">
                <a:solidFill>
                  <a:schemeClr val="accent2"/>
                </a:solidFill>
                <a:latin typeface="黑体" panose="02010609060101010101" charset="-122"/>
                <a:ea typeface="黑体" panose="02010609060101010101" charset="-122"/>
                <a:cs typeface="黑体" panose="02010609060101010101" charset="-122"/>
                <a:sym typeface="+mn-ea"/>
              </a:rPr>
              <a:t>中文检索词</a:t>
            </a:r>
            <a:r>
              <a:rPr lang="zh-CN" altLang="en-US" sz="2000">
                <a:latin typeface="黑体" panose="02010609060101010101" charset="-122"/>
                <a:ea typeface="黑体" panose="02010609060101010101" charset="-122"/>
                <a:cs typeface="黑体" panose="02010609060101010101" charset="-122"/>
                <a:sym typeface="+mn-ea"/>
              </a:rPr>
              <a:t>：</a:t>
            </a:r>
            <a:endParaRPr lang="zh-CN" altLang="en-US" sz="2000">
              <a:latin typeface="黑体" panose="02010609060101010101" charset="-122"/>
              <a:ea typeface="黑体" panose="02010609060101010101" charset="-122"/>
              <a:cs typeface="黑体" panose="02010609060101010101" charset="-122"/>
            </a:endParaRPr>
          </a:p>
          <a:p>
            <a:pPr>
              <a:buClrTx/>
              <a:buSzTx/>
              <a:buFontTx/>
            </a:pPr>
            <a:endParaRPr lang="zh-CN" altLang="en-US" sz="2000">
              <a:latin typeface="黑体" panose="02010609060101010101" charset="-122"/>
              <a:ea typeface="黑体" panose="02010609060101010101" charset="-122"/>
              <a:cs typeface="黑体" panose="02010609060101010101" charset="-122"/>
            </a:endParaRPr>
          </a:p>
          <a:p>
            <a:pPr>
              <a:buClrTx/>
              <a:buSzTx/>
              <a:buFontTx/>
            </a:pPr>
            <a:r>
              <a:rPr lang="zh-CN" altLang="en-US" sz="2000">
                <a:latin typeface="黑体" panose="02010609060101010101" charset="-122"/>
                <a:ea typeface="黑体" panose="02010609060101010101" charset="-122"/>
                <a:cs typeface="黑体" panose="02010609060101010101" charset="-122"/>
                <a:sym typeface="+mn-ea"/>
              </a:rPr>
              <a:t>①“遗传性大疱表皮松解症、大疱性表皮松解症、EB病、EB综合症、EB遗传性疾病、表皮松解症”</a:t>
            </a:r>
            <a:endParaRPr lang="zh-CN" altLang="en-US" sz="2000">
              <a:latin typeface="黑体" panose="02010609060101010101" charset="-122"/>
              <a:ea typeface="黑体" panose="02010609060101010101" charset="-122"/>
              <a:cs typeface="黑体" panose="02010609060101010101" charset="-122"/>
            </a:endParaRPr>
          </a:p>
          <a:p>
            <a:pPr>
              <a:buClrTx/>
              <a:buSzTx/>
              <a:buFontTx/>
            </a:pPr>
            <a:r>
              <a:rPr lang="zh-CN" altLang="en-US" sz="2000">
                <a:latin typeface="黑体" panose="02010609060101010101" charset="-122"/>
                <a:ea typeface="黑体" panose="02010609060101010101" charset="-122"/>
                <a:cs typeface="黑体" panose="02010609060101010101" charset="-122"/>
                <a:sym typeface="+mn-ea"/>
              </a:rPr>
              <a:t>②“伤口护理、护理、伤口管理、皮肤护理” </a:t>
            </a:r>
            <a:endParaRPr lang="zh-CN" altLang="en-US" sz="2000">
              <a:latin typeface="黑体" panose="02010609060101010101" charset="-122"/>
              <a:ea typeface="黑体" panose="02010609060101010101" charset="-122"/>
              <a:cs typeface="黑体" panose="02010609060101010101" charset="-122"/>
            </a:endParaRPr>
          </a:p>
          <a:p>
            <a:pPr>
              <a:buClrTx/>
              <a:buSzTx/>
              <a:buFontTx/>
            </a:pPr>
            <a:r>
              <a:rPr lang="zh-CN" altLang="en-US" sz="2000">
                <a:latin typeface="黑体" panose="02010609060101010101" charset="-122"/>
                <a:ea typeface="黑体" panose="02010609060101010101" charset="-122"/>
                <a:cs typeface="黑体" panose="02010609060101010101" charset="-122"/>
                <a:sym typeface="+mn-ea"/>
              </a:rPr>
              <a:t>③“指南、推荐实践、最佳实践、证据总结、证据汇总、系统评价、meta分析、荟萃分析</a:t>
            </a:r>
            <a:endParaRPr lang="zh-CN" altLang="en-US" sz="2000" b="1">
              <a:latin typeface="黑体" panose="02010609060101010101" charset="-122"/>
              <a:ea typeface="黑体" panose="02010609060101010101" charset="-122"/>
            </a:endParaRPr>
          </a:p>
        </p:txBody>
      </p:sp>
      <p:pic>
        <p:nvPicPr>
          <p:cNvPr id="11" name="图片 10" descr="截屏2025-06-19 13.52.58"/>
          <p:cNvPicPr>
            <a:picLocks noChangeAspect="1"/>
          </p:cNvPicPr>
          <p:nvPr/>
        </p:nvPicPr>
        <p:blipFill>
          <a:blip r:embed="rId1"/>
          <a:stretch>
            <a:fillRect/>
          </a:stretch>
        </p:blipFill>
        <p:spPr>
          <a:xfrm>
            <a:off x="696595" y="651510"/>
            <a:ext cx="7750175"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3988"/>
    </mc:Choice>
    <mc:Fallback>
      <p:transition advTm="39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文本框 6"/>
          <p:cNvSpPr txBox="1"/>
          <p:nvPr/>
        </p:nvSpPr>
        <p:spPr>
          <a:xfrm>
            <a:off x="506095" y="975360"/>
            <a:ext cx="8322945" cy="3476625"/>
          </a:xfrm>
          <a:prstGeom prst="rect">
            <a:avLst/>
          </a:prstGeom>
          <a:noFill/>
        </p:spPr>
        <p:txBody>
          <a:bodyPr wrap="square" rtlCol="0">
            <a:spAutoFit/>
          </a:bodyPr>
          <a:p>
            <a:r>
              <a:rPr lang="zh-CN" altLang="en-US" sz="2000">
                <a:solidFill>
                  <a:schemeClr val="accent2"/>
                </a:solidFill>
                <a:latin typeface="黑体" panose="02010609060101010101" charset="-122"/>
                <a:ea typeface="黑体" panose="02010609060101010101" charset="-122"/>
                <a:cs typeface="黑体" panose="02010609060101010101" charset="-122"/>
              </a:rPr>
              <a:t>英文检索词</a:t>
            </a:r>
            <a:r>
              <a:rPr lang="zh-CN" altLang="en-US" sz="2000">
                <a:latin typeface="黑体" panose="02010609060101010101" charset="-122"/>
                <a:ea typeface="黑体" panose="02010609060101010101" charset="-122"/>
                <a:cs typeface="黑体" panose="02010609060101010101" charset="-122"/>
              </a:rPr>
              <a:t>：</a:t>
            </a:r>
            <a:endParaRPr lang="zh-CN" altLang="en-US" sz="2000">
              <a:latin typeface="黑体" panose="02010609060101010101" charset="-122"/>
              <a:ea typeface="黑体" panose="02010609060101010101" charset="-122"/>
              <a:cs typeface="黑体" panose="02010609060101010101" charset="-122"/>
            </a:endParaRPr>
          </a:p>
          <a:p>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①“Epidermolysis Bullosa、Epidermolysis Bullosa、EB、Bullous Epidermolysis、Dystrophic Epidermolysis Bullosa、Junctional Epidermolysis B</a:t>
            </a:r>
            <a:r>
              <a:rPr lang="en-US" altLang="zh-CN" sz="2000">
                <a:latin typeface="黑体" panose="02010609060101010101" charset="-122"/>
                <a:ea typeface="黑体" panose="02010609060101010101" charset="-122"/>
                <a:cs typeface="黑体" panose="02010609060101010101" charset="-122"/>
              </a:rPr>
              <a:t>.</a:t>
            </a:r>
            <a:r>
              <a:rPr lang="zh-CN" altLang="en-US" sz="2000">
                <a:latin typeface="黑体" panose="02010609060101010101" charset="-122"/>
                <a:ea typeface="黑体" panose="02010609060101010101" charset="-122"/>
                <a:cs typeface="黑体" panose="02010609060101010101" charset="-122"/>
              </a:rPr>
              <a:t>ullosa 、EB simplex、kindler syndrome” </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②“care、nursing、wound care、wound management、skin care、 care services”</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③“guideline、systematic review、meta analysis、evidence summary、expert consensus”</a:t>
            </a:r>
            <a:endParaRPr lang="zh-CN" altLang="en-US" sz="2000">
              <a:latin typeface="黑体" panose="02010609060101010101" charset="-122"/>
              <a:ea typeface="黑体" panose="02010609060101010101" charset="-122"/>
              <a:cs typeface="黑体" panose="02010609060101010101" charset="-122"/>
            </a:endParaRPr>
          </a:p>
          <a:p>
            <a:endParaRPr lang="zh-CN" altLang="en-US" sz="2000">
              <a:latin typeface="黑体" panose="02010609060101010101" charset="-122"/>
              <a:ea typeface="黑体" panose="02010609060101010101" charset="-122"/>
              <a:cs typeface="黑体" panose="02010609060101010101" charset="-122"/>
            </a:endParaRPr>
          </a:p>
          <a:p>
            <a:endParaRPr lang="zh-CN" altLang="en-US" sz="2000">
              <a:latin typeface="黑体" panose="02010609060101010101" charset="-122"/>
              <a:ea typeface="黑体" panose="02010609060101010101" charset="-122"/>
              <a:cs typeface="黑体" panose="0201060906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sp>
        <p:nvSpPr>
          <p:cNvPr id="6" name="文本框 5"/>
          <p:cNvSpPr txBox="1"/>
          <p:nvPr/>
        </p:nvSpPr>
        <p:spPr>
          <a:xfrm>
            <a:off x="4752340" y="98425"/>
            <a:ext cx="3156585" cy="337185"/>
          </a:xfrm>
          <a:prstGeom prst="rect">
            <a:avLst/>
          </a:prstGeom>
          <a:noFill/>
          <a:ln w="9525">
            <a:noFill/>
          </a:ln>
        </p:spPr>
        <p:txBody>
          <a:bodyPr wrap="square">
            <a:noAutofit/>
          </a:bodyPr>
          <a:p>
            <a:pPr marL="0" algn="l">
              <a:buClrTx/>
              <a:buSzTx/>
              <a:buFontTx/>
            </a:pPr>
            <a:r>
              <a:rPr lang="zh-CN" altLang="en-US" sz="1600" b="1">
                <a:solidFill>
                  <a:srgbClr val="C00000"/>
                </a:solidFill>
                <a:latin typeface="黑体" panose="02010609060101010101" charset="-122"/>
                <a:ea typeface="黑体" panose="02010609060101010101" charset="-122"/>
              </a:rPr>
              <a:t>——</a:t>
            </a:r>
            <a:r>
              <a:rPr lang="zh-CN" altLang="en-US" sz="2800" b="1">
                <a:solidFill>
                  <a:srgbClr val="C00000"/>
                </a:solidFill>
                <a:latin typeface="黑体" panose="02010609060101010101" charset="-122"/>
                <a:ea typeface="黑体" panose="02010609060101010101" charset="-122"/>
                <a:sym typeface="+mn-ea"/>
              </a:rPr>
              <a:t>系统文献检索</a:t>
            </a:r>
            <a:endParaRPr lang="zh-CN" altLang="en-US" sz="2800" b="1">
              <a:solidFill>
                <a:srgbClr val="C00000"/>
              </a:solidFill>
              <a:latin typeface="黑体" panose="02010609060101010101" charset="-122"/>
              <a:ea typeface="黑体" panose="02010609060101010101" charset="-122"/>
            </a:endParaRPr>
          </a:p>
        </p:txBody>
      </p:sp>
      <p:sp>
        <p:nvSpPr>
          <p:cNvPr id="19" name="文本框 18"/>
          <p:cNvSpPr txBox="1"/>
          <p:nvPr/>
        </p:nvSpPr>
        <p:spPr>
          <a:xfrm>
            <a:off x="1199515" y="98425"/>
            <a:ext cx="4067810" cy="553085"/>
          </a:xfrm>
          <a:prstGeom prst="rect">
            <a:avLst/>
          </a:prstGeom>
          <a:noFill/>
        </p:spPr>
        <p:txBody>
          <a:bodyPr wrap="square" rtlCol="0">
            <a:spAutoFit/>
          </a:bodyPr>
          <a:p>
            <a:pPr>
              <a:buClrTx/>
              <a:buSzTx/>
              <a:buFontTx/>
            </a:pPr>
            <a:r>
              <a:rPr lang="zh-CN" altLang="en-US" sz="3000" b="1">
                <a:latin typeface="黑体" panose="02010609060101010101" charset="-122"/>
                <a:ea typeface="黑体" panose="02010609060101010101" charset="-122"/>
              </a:rPr>
              <a:t>研究</a:t>
            </a:r>
            <a:r>
              <a:rPr lang="zh-CN" altLang="en-US" sz="3000" b="1">
                <a:latin typeface="黑体" panose="02010609060101010101" charset="-122"/>
                <a:ea typeface="黑体" panose="02010609060101010101" charset="-122"/>
              </a:rPr>
              <a:t>方法</a:t>
            </a:r>
            <a:endParaRPr lang="zh-CN" altLang="en-US" sz="3000" b="1">
              <a:latin typeface="黑体" panose="02010609060101010101" charset="-122"/>
              <a:ea typeface="黑体" panose="02010609060101010101" charset="-122"/>
            </a:endParaRPr>
          </a:p>
        </p:txBody>
      </p:sp>
      <p:pic>
        <p:nvPicPr>
          <p:cNvPr id="10" name="图片 9" descr="截屏2025-06-19 13.54.36"/>
          <p:cNvPicPr>
            <a:picLocks noChangeAspect="1"/>
          </p:cNvPicPr>
          <p:nvPr/>
        </p:nvPicPr>
        <p:blipFill>
          <a:blip r:embed="rId1"/>
          <a:stretch>
            <a:fillRect/>
          </a:stretch>
        </p:blipFill>
        <p:spPr>
          <a:xfrm>
            <a:off x="739775" y="435610"/>
            <a:ext cx="7890510" cy="5142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3988"/>
    </mc:Choice>
    <mc:Fallback>
      <p:transition advTm="39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灯片编号占位符 3"/>
          <p:cNvSpPr>
            <a:spLocks noGrp="1"/>
          </p:cNvSpPr>
          <p:nvPr>
            <p:ph type="sldNum" sz="quarter" idx="4"/>
          </p:nvPr>
        </p:nvSpPr>
        <p:spPr/>
        <p:txBody>
          <a:bodyPr/>
          <a:p>
            <a:fld id="{EE3F9CDB-1F21-4789-A81E-8FEA25CE194B}" type="slidenum">
              <a:rPr lang="zh-CN" altLang="en-US" smtClean="0"/>
            </a:fld>
            <a:endParaRPr lang="zh-CN" altLang="en-US"/>
          </a:p>
        </p:txBody>
      </p:sp>
      <p:pic>
        <p:nvPicPr>
          <p:cNvPr id="9" name="图片 8" descr="截屏2025-01-09 09.28.14"/>
          <p:cNvPicPr>
            <a:picLocks noChangeAspect="1"/>
          </p:cNvPicPr>
          <p:nvPr/>
        </p:nvPicPr>
        <p:blipFill>
          <a:blip r:embed="rId1"/>
          <a:srcRect t="23556"/>
          <a:stretch>
            <a:fillRect/>
          </a:stretch>
        </p:blipFill>
        <p:spPr>
          <a:xfrm>
            <a:off x="291465" y="499110"/>
            <a:ext cx="8564245" cy="3931920"/>
          </a:xfrm>
          <a:prstGeom prst="rect">
            <a:avLst/>
          </a:prstGeom>
        </p:spPr>
      </p:pic>
      <p:pic>
        <p:nvPicPr>
          <p:cNvPr id="12" name="图片 11" descr="截屏2025-01-09 09.22.31"/>
          <p:cNvPicPr>
            <a:picLocks noChangeAspect="1"/>
          </p:cNvPicPr>
          <p:nvPr/>
        </p:nvPicPr>
        <p:blipFill>
          <a:blip r:embed="rId2"/>
          <a:srcRect t="11481"/>
          <a:stretch>
            <a:fillRect/>
          </a:stretch>
        </p:blipFill>
        <p:spPr>
          <a:xfrm>
            <a:off x="457200" y="659765"/>
            <a:ext cx="8229600" cy="4552950"/>
          </a:xfrm>
          <a:prstGeom prst="rect">
            <a:avLst/>
          </a:prstGeom>
        </p:spPr>
      </p:pic>
      <p:pic>
        <p:nvPicPr>
          <p:cNvPr id="10" name="图片 9" descr="截屏2025-01-20 09.13.23"/>
          <p:cNvPicPr>
            <a:picLocks noChangeAspect="1"/>
          </p:cNvPicPr>
          <p:nvPr/>
        </p:nvPicPr>
        <p:blipFill>
          <a:blip r:embed="rId3"/>
          <a:srcRect t="11481" r="-130"/>
          <a:stretch>
            <a:fillRect/>
          </a:stretch>
        </p:blipFill>
        <p:spPr>
          <a:xfrm>
            <a:off x="570230" y="1301750"/>
            <a:ext cx="8116570" cy="4552950"/>
          </a:xfrm>
          <a:prstGeom prst="rect">
            <a:avLst/>
          </a:prstGeom>
        </p:spPr>
      </p:pic>
      <p:sp>
        <p:nvSpPr>
          <p:cNvPr id="19" name="文本框 18"/>
          <p:cNvSpPr txBox="1"/>
          <p:nvPr/>
        </p:nvSpPr>
        <p:spPr>
          <a:xfrm>
            <a:off x="1199515" y="98425"/>
            <a:ext cx="4067810" cy="553085"/>
          </a:xfrm>
          <a:prstGeom prst="rect">
            <a:avLst/>
          </a:prstGeom>
          <a:noFill/>
        </p:spPr>
        <p:txBody>
          <a:bodyPr wrap="square" rtlCol="0">
            <a:spAutoFit/>
          </a:bodyPr>
          <a:p>
            <a:pPr>
              <a:buClrTx/>
              <a:buSzTx/>
              <a:buFontTx/>
            </a:pPr>
            <a:r>
              <a:rPr lang="zh-CN" altLang="en-US" sz="3000" b="1">
                <a:latin typeface="黑体" panose="02010609060101010101" charset="-122"/>
                <a:ea typeface="黑体" panose="02010609060101010101" charset="-122"/>
              </a:rPr>
              <a:t>研究</a:t>
            </a:r>
            <a:r>
              <a:rPr lang="zh-CN" altLang="en-US" sz="3000" b="1">
                <a:latin typeface="黑体" panose="02010609060101010101" charset="-122"/>
                <a:ea typeface="黑体" panose="02010609060101010101" charset="-122"/>
              </a:rPr>
              <a:t>方法</a:t>
            </a:r>
            <a:endParaRPr lang="zh-CN" altLang="en-US" sz="3000" b="1">
              <a:latin typeface="黑体" panose="02010609060101010101" charset="-122"/>
              <a:ea typeface="黑体" panose="02010609060101010101" charset="-122"/>
            </a:endParaRPr>
          </a:p>
        </p:txBody>
      </p:sp>
      <p:sp>
        <p:nvSpPr>
          <p:cNvPr id="6" name="文本框 5"/>
          <p:cNvSpPr txBox="1"/>
          <p:nvPr/>
        </p:nvSpPr>
        <p:spPr>
          <a:xfrm>
            <a:off x="4752340" y="98425"/>
            <a:ext cx="3156585" cy="337185"/>
          </a:xfrm>
          <a:prstGeom prst="rect">
            <a:avLst/>
          </a:prstGeom>
          <a:noFill/>
          <a:ln w="9525">
            <a:noFill/>
          </a:ln>
        </p:spPr>
        <p:txBody>
          <a:bodyPr wrap="square">
            <a:noAutofit/>
          </a:bodyPr>
          <a:p>
            <a:pPr marL="0" algn="l">
              <a:buClrTx/>
              <a:buSzTx/>
              <a:buFontTx/>
            </a:pPr>
            <a:r>
              <a:rPr lang="zh-CN" altLang="en-US" sz="1600" b="1">
                <a:solidFill>
                  <a:srgbClr val="C00000"/>
                </a:solidFill>
                <a:latin typeface="黑体" panose="02010609060101010101" charset="-122"/>
                <a:ea typeface="黑体" panose="02010609060101010101" charset="-122"/>
              </a:rPr>
              <a:t>——</a:t>
            </a:r>
            <a:r>
              <a:rPr lang="zh-CN" altLang="en-US" sz="2800" b="1">
                <a:solidFill>
                  <a:srgbClr val="C00000"/>
                </a:solidFill>
                <a:latin typeface="黑体" panose="02010609060101010101" charset="-122"/>
                <a:ea typeface="黑体" panose="02010609060101010101" charset="-122"/>
                <a:sym typeface="+mn-ea"/>
              </a:rPr>
              <a:t>系统文献检索</a:t>
            </a:r>
            <a:endParaRPr lang="zh-CN" altLang="en-US" sz="2800" b="1">
              <a:solidFill>
                <a:srgbClr val="C00000"/>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3988"/>
    </mc:Choice>
    <mc:Fallback>
      <p:transition advTm="39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矩形 4"/>
          <p:cNvSpPr/>
          <p:nvPr/>
        </p:nvSpPr>
        <p:spPr bwMode="auto">
          <a:xfrm>
            <a:off x="291542" y="130993"/>
            <a:ext cx="448310" cy="368300"/>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 name="文本框 3"/>
          <p:cNvSpPr txBox="1"/>
          <p:nvPr/>
        </p:nvSpPr>
        <p:spPr>
          <a:xfrm>
            <a:off x="372745" y="936625"/>
            <a:ext cx="8613775" cy="1938020"/>
          </a:xfrm>
          <a:prstGeom prst="rect">
            <a:avLst/>
          </a:prstGeom>
          <a:noFill/>
          <a:ln>
            <a:solidFill>
              <a:srgbClr val="304371"/>
            </a:solidFill>
            <a:prstDash val="dash"/>
          </a:ln>
        </p:spPr>
        <p:txBody>
          <a:bodyPr wrap="square" rtlCol="0">
            <a:spAutoFit/>
          </a:bodyPr>
          <a:p>
            <a:pPr indent="0" fontAlgn="auto">
              <a:lnSpc>
                <a:spcPct val="150000"/>
              </a:lnSpc>
            </a:pPr>
            <a:r>
              <a:rPr lang="zh-CN" altLang="en-US" sz="2000">
                <a:latin typeface="黑体" panose="02010609060101010101" charset="-122"/>
                <a:ea typeface="黑体" panose="02010609060101010101" charset="-122"/>
                <a:cs typeface="黑体" panose="02010609060101010101" charset="-122"/>
              </a:rPr>
              <a:t>文献纳入标准</a:t>
            </a:r>
            <a:endParaRPr lang="zh-CN" altLang="en-US" sz="2000">
              <a:latin typeface="黑体" panose="02010609060101010101" charset="-122"/>
              <a:ea typeface="黑体" panose="02010609060101010101" charset="-122"/>
              <a:cs typeface="黑体" panose="02010609060101010101" charset="-122"/>
            </a:endParaRPr>
          </a:p>
          <a:p>
            <a:pPr indent="0" fontAlgn="auto">
              <a:lnSpc>
                <a:spcPct val="150000"/>
              </a:lnSpc>
            </a:pPr>
            <a:r>
              <a:rPr lang="zh-CN" altLang="en-US" sz="2000">
                <a:latin typeface="黑体" panose="02010609060101010101" charset="-122"/>
                <a:ea typeface="黑体" panose="02010609060101010101" charset="-122"/>
                <a:cs typeface="黑体" panose="02010609060101010101" charset="-122"/>
              </a:rPr>
              <a:t>①研究对象为EB患</a:t>
            </a:r>
            <a:r>
              <a:rPr lang="zh-CN" altLang="en-US" sz="2000">
                <a:latin typeface="黑体" panose="02010609060101010101" charset="-122"/>
                <a:ea typeface="黑体" panose="02010609060101010101" charset="-122"/>
                <a:cs typeface="黑体" panose="02010609060101010101" charset="-122"/>
              </a:rPr>
              <a:t>者；②研究内容为伤口评估、护理等相关文献；</a:t>
            </a:r>
            <a:endParaRPr lang="zh-CN" altLang="en-US" sz="2000">
              <a:latin typeface="黑体" panose="02010609060101010101" charset="-122"/>
              <a:ea typeface="黑体" panose="02010609060101010101" charset="-122"/>
              <a:cs typeface="黑体" panose="02010609060101010101" charset="-122"/>
            </a:endParaRPr>
          </a:p>
          <a:p>
            <a:pPr indent="0" fontAlgn="auto">
              <a:lnSpc>
                <a:spcPct val="150000"/>
              </a:lnSpc>
            </a:pPr>
            <a:r>
              <a:rPr lang="zh-CN" altLang="en-US" sz="2000">
                <a:latin typeface="黑体" panose="02010609060101010101" charset="-122"/>
                <a:ea typeface="黑体" panose="02010609060101010101" charset="-122"/>
                <a:cs typeface="黑体" panose="02010609060101010101" charset="-122"/>
              </a:rPr>
              <a:t>③研究类型为临床决策、指南、证据总结、最佳循证实践、系统评价、Meta分析；④用中文或英文发表；⑤最新版本 </a:t>
            </a:r>
            <a:endParaRPr lang="zh-CN" altLang="en-US" sz="2000">
              <a:latin typeface="黑体" panose="02010609060101010101" charset="-122"/>
              <a:ea typeface="黑体" panose="02010609060101010101" charset="-122"/>
              <a:cs typeface="黑体" panose="02010609060101010101" charset="-122"/>
            </a:endParaRPr>
          </a:p>
        </p:txBody>
      </p:sp>
      <p:sp>
        <p:nvSpPr>
          <p:cNvPr id="6" name="文本框 5"/>
          <p:cNvSpPr txBox="1"/>
          <p:nvPr/>
        </p:nvSpPr>
        <p:spPr>
          <a:xfrm>
            <a:off x="372745" y="3221990"/>
            <a:ext cx="8657590" cy="1476375"/>
          </a:xfrm>
          <a:prstGeom prst="rect">
            <a:avLst/>
          </a:prstGeom>
          <a:noFill/>
          <a:ln>
            <a:solidFill>
              <a:srgbClr val="304371"/>
            </a:solidFill>
            <a:prstDash val="dash"/>
          </a:ln>
        </p:spPr>
        <p:txBody>
          <a:bodyPr wrap="square" rtlCol="0">
            <a:spAutoFit/>
          </a:bodyPr>
          <a:p>
            <a:pPr indent="0" algn="l" fontAlgn="auto">
              <a:lnSpc>
                <a:spcPct val="150000"/>
              </a:lnSpc>
              <a:buClrTx/>
              <a:buSzTx/>
              <a:buFontTx/>
            </a:pPr>
            <a:r>
              <a:rPr lang="zh-CN" altLang="en-US" sz="2000">
                <a:latin typeface="黑体" panose="02010609060101010101" charset="-122"/>
                <a:ea typeface="黑体" panose="02010609060101010101" charset="-122"/>
                <a:cs typeface="黑体" panose="02010609060101010101" charset="-122"/>
              </a:rPr>
              <a:t>文献排除标准</a:t>
            </a:r>
            <a:endParaRPr lang="zh-CN" altLang="en-US" sz="2000">
              <a:latin typeface="黑体" panose="02010609060101010101" charset="-122"/>
              <a:ea typeface="黑体" panose="02010609060101010101" charset="-122"/>
              <a:cs typeface="黑体" panose="02010609060101010101" charset="-122"/>
            </a:endParaRPr>
          </a:p>
          <a:p>
            <a:pPr indent="0" algn="l" fontAlgn="auto">
              <a:lnSpc>
                <a:spcPct val="150000"/>
              </a:lnSpc>
              <a:buClrTx/>
              <a:buSzTx/>
              <a:buFontTx/>
            </a:pPr>
            <a:r>
              <a:rPr lang="zh-CN" altLang="en-US" sz="2000">
                <a:latin typeface="黑体" panose="02010609060101010101" charset="-122"/>
                <a:ea typeface="黑体" panose="02010609060101010101" charset="-122"/>
                <a:cs typeface="黑体" panose="02010609060101010101" charset="-122"/>
              </a:rPr>
              <a:t>①重复收录的文献；②信息不全的文献；③综述；④通过各种方式未能获取全文的文献。⑤文献内容为讨论稿</a:t>
            </a:r>
            <a:endParaRPr lang="zh-CN" altLang="en-US" sz="2000">
              <a:latin typeface="黑体" panose="02010609060101010101" charset="-122"/>
              <a:ea typeface="黑体" panose="02010609060101010101" charset="-122"/>
              <a:cs typeface="黑体" panose="02010609060101010101" charset="-122"/>
            </a:endParaRPr>
          </a:p>
        </p:txBody>
      </p:sp>
      <p:sp>
        <p:nvSpPr>
          <p:cNvPr id="7" name="灯片编号占位符 6"/>
          <p:cNvSpPr>
            <a:spLocks noGrp="1"/>
          </p:cNvSpPr>
          <p:nvPr>
            <p:ph type="sldNum" sz="quarter" idx="4"/>
          </p:nvPr>
        </p:nvSpPr>
        <p:spPr/>
        <p:txBody>
          <a:bodyPr/>
          <a:p>
            <a:fld id="{EE3F9CDB-1F21-4789-A81E-8FEA25CE194B}" type="slidenum">
              <a:rPr lang="zh-CN" altLang="en-US" smtClean="0"/>
            </a:fld>
            <a:endParaRPr lang="zh-CN" altLang="en-US"/>
          </a:p>
        </p:txBody>
      </p:sp>
      <p:sp>
        <p:nvSpPr>
          <p:cNvPr id="8" name="文本框 7"/>
          <p:cNvSpPr txBox="1"/>
          <p:nvPr/>
        </p:nvSpPr>
        <p:spPr>
          <a:xfrm>
            <a:off x="4557395" y="109855"/>
            <a:ext cx="3957955" cy="521970"/>
          </a:xfrm>
          <a:prstGeom prst="rect">
            <a:avLst/>
          </a:prstGeom>
          <a:noFill/>
          <a:ln w="9525">
            <a:noFill/>
          </a:ln>
        </p:spPr>
        <p:txBody>
          <a:bodyPr wrap="square">
            <a:spAutoFit/>
          </a:bodyPr>
          <a:p>
            <a:pPr marL="0" algn="l">
              <a:buClrTx/>
              <a:buSzTx/>
              <a:buFontTx/>
            </a:pPr>
            <a:r>
              <a:rPr lang="zh-CN" altLang="en-US" sz="2800" b="1">
                <a:solidFill>
                  <a:srgbClr val="C00000"/>
                </a:solidFill>
                <a:latin typeface="黑体" panose="02010609060101010101" charset="-122"/>
                <a:ea typeface="黑体" panose="02010609060101010101" charset="-122"/>
              </a:rPr>
              <a:t>——文献的纳排</a:t>
            </a:r>
            <a:r>
              <a:rPr lang="zh-CN" altLang="en-US" sz="2800" b="1">
                <a:solidFill>
                  <a:srgbClr val="C00000"/>
                </a:solidFill>
                <a:latin typeface="黑体" panose="02010609060101010101" charset="-122"/>
                <a:ea typeface="黑体" panose="02010609060101010101" charset="-122"/>
              </a:rPr>
              <a:t>标准</a:t>
            </a:r>
            <a:endParaRPr lang="zh-CN" altLang="en-US" sz="2800" b="1">
              <a:solidFill>
                <a:srgbClr val="C00000"/>
              </a:solidFill>
              <a:latin typeface="黑体" panose="02010609060101010101" charset="-122"/>
              <a:ea typeface="黑体" panose="02010609060101010101" charset="-122"/>
            </a:endParaRPr>
          </a:p>
        </p:txBody>
      </p:sp>
      <p:sp>
        <p:nvSpPr>
          <p:cNvPr id="9" name="文本框 8"/>
          <p:cNvSpPr txBox="1"/>
          <p:nvPr/>
        </p:nvSpPr>
        <p:spPr>
          <a:xfrm>
            <a:off x="1057910" y="19685"/>
            <a:ext cx="4067810" cy="583565"/>
          </a:xfrm>
          <a:prstGeom prst="rect">
            <a:avLst/>
          </a:prstGeom>
          <a:noFill/>
        </p:spPr>
        <p:txBody>
          <a:bodyPr wrap="square" rtlCol="0">
            <a:spAutoFit/>
          </a:bodyPr>
          <a:p>
            <a:pPr>
              <a:buClrTx/>
              <a:buSzTx/>
              <a:buFontTx/>
            </a:pPr>
            <a:r>
              <a:rPr lang="zh-CN" altLang="en-US" sz="3200" b="1">
                <a:latin typeface="黑体" panose="02010609060101010101" charset="-122"/>
                <a:ea typeface="黑体" panose="02010609060101010101" charset="-122"/>
              </a:rPr>
              <a:t>研究方法</a:t>
            </a:r>
            <a:endParaRPr lang="zh-CN" altLang="en-US" sz="3200" b="1">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500" advTm="25787"/>
    </mc:Choice>
    <mc:Fallback>
      <p:transition advTm="25787"/>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ABLE_ENDDRAG_ORIGIN_RECT" val="590*323"/>
  <p:tag name="TABLE_ENDDRAG_RECT" val="62*51*590*323"/>
</p:tagLst>
</file>

<file path=ppt/tags/tag11.xml><?xml version="1.0" encoding="utf-8"?>
<p:tagLst xmlns:p="http://schemas.openxmlformats.org/presentationml/2006/main">
  <p:tag name="TABLE_ENDDRAG_ORIGIN_RECT" val="587*329"/>
  <p:tag name="TABLE_ENDDRAG_RECT" val="62*45*587*329"/>
</p:tagLst>
</file>

<file path=ppt/tags/tag12.xml><?xml version="1.0" encoding="utf-8"?>
<p:tagLst xmlns:p="http://schemas.openxmlformats.org/presentationml/2006/main">
  <p:tag name="TABLE_ENDDRAG_ORIGIN_RECT" val="579*336"/>
  <p:tag name="TABLE_ENDDRAG_RECT" val="62*39*579*336"/>
</p:tagLst>
</file>

<file path=ppt/tags/tag13.xml><?xml version="1.0" encoding="utf-8"?>
<p:tagLst xmlns:p="http://schemas.openxmlformats.org/presentationml/2006/main">
  <p:tag name="KSO_WM_UNIT_PLACING_PICTURE_USER_VIEWPORT" val="{&quot;height&quot;:3930,&quot;width&quot;:3780}"/>
</p:tagLst>
</file>

<file path=ppt/tags/tag14.xml><?xml version="1.0" encoding="utf-8"?>
<p:tagLst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jb3VudCI6MSwiaGRpZCI6ImI5OWEwYmQyNmI5MjdlMjMwZmIwODBiMzBhNzM0OTVjIiwidXNlckNvdW50IjoxfQ=="/>
  <p:tag name="resource_record_key" val="{&quot;10&quot;:[19968885]}"/>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UNIT_PLACING_PICTURE_USER_VIEWPORT" val="{&quot;height&quot;:3930,&quot;width&quot;:3780}"/>
</p:tagLst>
</file>

<file path=ppt/tags/tag5.xml><?xml version="1.0" encoding="utf-8"?>
<p:tagLst xmlns:p="http://schemas.openxmlformats.org/presentationml/2006/main">
  <p:tag name="KSO_WM_UNIT_TABLE_BEAUTIFY" val="smartTable{644fe495-c942-4f19-b870-b7ba3f3c9331}"/>
  <p:tag name="TABLE_ENDDRAG_ORIGIN_RECT" val="752*363"/>
  <p:tag name="TABLE_ENDDRAG_RECT" val="105*49*752*363"/>
</p:tagLst>
</file>

<file path=ppt/tags/tag6.xml><?xml version="1.0" encoding="utf-8"?>
<p:tagLst xmlns:p="http://schemas.openxmlformats.org/presentationml/2006/main">
  <p:tag name="TABLE_ENDDRAG_ORIGIN_RECT" val="657*314"/>
  <p:tag name="TABLE_ENDDRAG_RECT" val="30*61*657*314"/>
</p:tagLst>
</file>

<file path=ppt/tags/tag7.xml><?xml version="1.0" encoding="utf-8"?>
<p:tagLst xmlns:p="http://schemas.openxmlformats.org/presentationml/2006/main">
  <p:tag name="TABLE_ENDDRAG_ORIGIN_RECT" val="618*349"/>
  <p:tag name="TABLE_ENDDRAG_RECT" val="43*47*618*349"/>
</p:tagLst>
</file>

<file path=ppt/tags/tag8.xml><?xml version="1.0" encoding="utf-8"?>
<p:tagLst xmlns:p="http://schemas.openxmlformats.org/presentationml/2006/main">
  <p:tag name="TABLE_ENDDRAG_ORIGIN_RECT" val="616*319"/>
  <p:tag name="TABLE_ENDDRAG_RECT" val="88*143*616*319"/>
</p:tagLst>
</file>

<file path=ppt/tags/tag9.xml><?xml version="1.0" encoding="utf-8"?>
<p:tagLst xmlns:p="http://schemas.openxmlformats.org/presentationml/2006/main">
  <p:tag name="TABLE_ENDDRAG_ORIGIN_RECT" val="572*295"/>
  <p:tag name="TABLE_ENDDRAG_RECT" val="62*62*572*295"/>
</p:tagLst>
</file>

<file path=ppt/theme/theme1.xml><?xml version="1.0" encoding="utf-8"?>
<a:theme xmlns:a="http://schemas.openxmlformats.org/drawingml/2006/main" name="1_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汉仪雅酷黑 65W">
      <a:majorFont>
        <a:latin typeface="汉仪雅酷黑 45W"/>
        <a:ea typeface="汉仪雅酷黑 65W"/>
        <a:cs typeface=""/>
      </a:majorFont>
      <a:minorFont>
        <a:latin typeface="汉仪雅酷黑 45W"/>
        <a:ea typeface="汉仪雅酷黑 45W"/>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雅酷黑 45W"/>
        <a:ea typeface=""/>
        <a:cs typeface=""/>
        <a:font script="Jpan" typeface="ＭＳ Ｐゴシック"/>
        <a:font script="Hang" typeface="맑은 고딕"/>
        <a:font script="Hans" typeface="汉仪雅酷黑 45W"/>
        <a:font script="Hant" typeface="新細明體"/>
        <a:font script="Arab" typeface="汉仪雅酷黑 45W"/>
        <a:font script="Hebr" typeface="汉仪雅酷黑 45W"/>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雅酷黑 45W"/>
        <a:font script="Uigh" typeface="Microsoft Uighur"/>
        <a:font script="Geor" typeface="Sylfaen"/>
      </a:majorFont>
      <a:minorFont>
        <a:latin typeface="汉仪雅酷黑 45W"/>
        <a:ea typeface=""/>
        <a:cs typeface=""/>
        <a:font script="Jpan" typeface="ＭＳ Ｐゴシック"/>
        <a:font script="Hang" typeface="맑은 고딕"/>
        <a:font script="Hans" typeface="汉仪雅酷黑 45W"/>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雅酷黑 45W"/>
        <a:ea typeface=""/>
        <a:cs typeface=""/>
        <a:font script="Jpan" typeface="ＭＳ Ｐゴシック"/>
        <a:font script="Hang" typeface="맑은 고딕"/>
        <a:font script="Hans" typeface="汉仪雅酷黑 45W"/>
        <a:font script="Hant" typeface="新細明體"/>
        <a:font script="Arab" typeface="汉仪雅酷黑 45W"/>
        <a:font script="Hebr" typeface="汉仪雅酷黑 45W"/>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雅酷黑 45W"/>
        <a:font script="Uigh" typeface="Microsoft Uighur"/>
        <a:font script="Geor" typeface="Sylfaen"/>
      </a:majorFont>
      <a:minorFont>
        <a:latin typeface="汉仪雅酷黑 45W"/>
        <a:ea typeface=""/>
        <a:cs typeface=""/>
        <a:font script="Jpan" typeface="ＭＳ Ｐゴシック"/>
        <a:font script="Hang" typeface="맑은 고딕"/>
        <a:font script="Hans" typeface="汉仪雅酷黑 45W"/>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4987</Words>
  <Application>WPS 表格</Application>
  <PresentationFormat>全屏显示(16:9)</PresentationFormat>
  <Paragraphs>689</Paragraphs>
  <Slides>21</Slides>
  <Notes>0</Notes>
  <HiddenSlides>1</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21</vt:i4>
      </vt:variant>
    </vt:vector>
  </HeadingPairs>
  <TitlesOfParts>
    <vt:vector size="41" baseType="lpstr">
      <vt:lpstr>Arial</vt:lpstr>
      <vt:lpstr>宋体</vt:lpstr>
      <vt:lpstr>Wingdings</vt:lpstr>
      <vt:lpstr>汉仪旗黑-50S</vt:lpstr>
      <vt:lpstr>汉仪中黑KW</vt:lpstr>
      <vt:lpstr>黑体</vt:lpstr>
      <vt:lpstr>汉仪雅酷黑 65W</vt:lpstr>
      <vt:lpstr>Times New Roman</vt:lpstr>
      <vt:lpstr>Times New Roman Bold</vt:lpstr>
      <vt:lpstr>Wingdings</vt:lpstr>
      <vt:lpstr>微软雅黑</vt:lpstr>
      <vt:lpstr>汉仪旗黑</vt:lpstr>
      <vt:lpstr>宋体</vt:lpstr>
      <vt:lpstr>Arial Unicode MS</vt:lpstr>
      <vt:lpstr>汉仪雅酷黑 45W</vt:lpstr>
      <vt:lpstr>汉仪旗黑-50S</vt:lpstr>
      <vt:lpstr>汉仪雅酷黑 65W</vt:lpstr>
      <vt:lpstr>黑体</vt:lpstr>
      <vt:lpstr>汉仪书宋二KW</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零</cp:lastModifiedBy>
  <cp:revision>77</cp:revision>
  <dcterms:created xsi:type="dcterms:W3CDTF">2025-07-16T14:10:10Z</dcterms:created>
  <dcterms:modified xsi:type="dcterms:W3CDTF">2025-07-16T14:10:10Z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2052-7.2.2.8955</vt:lpwstr>
  </property>
  <property fmtid="{D5CDD505-2E9C-101B-9397-08002B2CF9AE}" pid="3" name="KSOTemplateUUID">
    <vt:lpwstr>v1.0_mb_uD8U8q76Yyl+q8/UxWd2zQ==</vt:lpwstr>
  </property>
  <property fmtid="{D5CDD505-2E9C-101B-9397-08002B2CF9AE}" pid="4" name="ICV">
    <vt:lpwstr>BD37E4FFF8DDBADAFA115168DE09FE24_43</vt:lpwstr>
  </property>
</Properties>
</file>